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7" r:id="rId2"/>
    <p:sldId id="258" r:id="rId3"/>
    <p:sldId id="259" r:id="rId4"/>
    <p:sldId id="260" r:id="rId5"/>
    <p:sldId id="302" r:id="rId6"/>
    <p:sldId id="303" r:id="rId7"/>
    <p:sldId id="304" r:id="rId8"/>
    <p:sldId id="305" r:id="rId9"/>
    <p:sldId id="306" r:id="rId10"/>
    <p:sldId id="308" r:id="rId11"/>
    <p:sldId id="289" r:id="rId12"/>
    <p:sldId id="290" r:id="rId13"/>
    <p:sldId id="291" r:id="rId14"/>
    <p:sldId id="266" r:id="rId15"/>
    <p:sldId id="267" r:id="rId16"/>
    <p:sldId id="268" r:id="rId17"/>
    <p:sldId id="297" r:id="rId18"/>
    <p:sldId id="298" r:id="rId19"/>
    <p:sldId id="299" r:id="rId20"/>
    <p:sldId id="300" r:id="rId21"/>
    <p:sldId id="273" r:id="rId22"/>
    <p:sldId id="283" r:id="rId23"/>
    <p:sldId id="272" r:id="rId24"/>
    <p:sldId id="284" r:id="rId25"/>
    <p:sldId id="281" r:id="rId26"/>
    <p:sldId id="282" r:id="rId27"/>
    <p:sldId id="309" r:id="rId28"/>
    <p:sldId id="301" r:id="rId29"/>
    <p:sldId id="285" r:id="rId30"/>
    <p:sldId id="310"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555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snapToGrid="0">
      <p:cViewPr varScale="1">
        <p:scale>
          <a:sx n="61" d="100"/>
          <a:sy n="61" d="100"/>
        </p:scale>
        <p:origin x="1020" y="66"/>
      </p:cViewPr>
      <p:guideLst>
        <p:guide orient="horz" pos="2160"/>
        <p:guide pos="3840"/>
      </p:guideLst>
    </p:cSldViewPr>
  </p:slideViewPr>
  <p:notesTextViewPr>
    <p:cViewPr>
      <p:scale>
        <a:sx n="1" d="1"/>
        <a:sy n="1" d="1"/>
      </p:scale>
      <p:origin x="0" y="0"/>
    </p:cViewPr>
  </p:notesTextViewPr>
  <p:notesViewPr>
    <p:cSldViewPr snapToGrid="0">
      <p:cViewPr varScale="1">
        <p:scale>
          <a:sx n="50" d="100"/>
          <a:sy n="50" d="100"/>
        </p:scale>
        <p:origin x="2684"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451EC4-CE8B-47F6-805E-1247A02F6A7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E63587A-90AF-4098-B4D1-D67607EAE502}">
      <dgm:prSet phldrT="[Text]"/>
      <dgm:spPr/>
      <dgm:t>
        <a:bodyPr/>
        <a:lstStyle/>
        <a:p>
          <a:r>
            <a:rPr lang="en-US" b="1" dirty="0">
              <a:solidFill>
                <a:schemeClr val="tx1"/>
              </a:solidFill>
            </a:rPr>
            <a:t>Make Supplies Available</a:t>
          </a:r>
        </a:p>
      </dgm:t>
    </dgm:pt>
    <dgm:pt modelId="{DFFE5D76-2AF7-439C-BC58-6AEA4730F0F7}" type="parTrans" cxnId="{CDB9A586-9146-4028-8C19-12279FEFDDD4}">
      <dgm:prSet/>
      <dgm:spPr/>
      <dgm:t>
        <a:bodyPr/>
        <a:lstStyle/>
        <a:p>
          <a:endParaRPr lang="en-US"/>
        </a:p>
      </dgm:t>
    </dgm:pt>
    <dgm:pt modelId="{0076E25D-6A1F-46EB-B9E5-CCFD546CB28D}" type="sibTrans" cxnId="{CDB9A586-9146-4028-8C19-12279FEFDDD4}">
      <dgm:prSet/>
      <dgm:spPr/>
      <dgm:t>
        <a:bodyPr/>
        <a:lstStyle/>
        <a:p>
          <a:endParaRPr lang="en-US"/>
        </a:p>
      </dgm:t>
    </dgm:pt>
    <dgm:pt modelId="{39C04E07-9E63-48BD-A553-F25B8BB3A788}">
      <dgm:prSet phldrT="[Text]"/>
      <dgm:spPr/>
      <dgm:t>
        <a:bodyPr/>
        <a:lstStyle/>
        <a:p>
          <a:r>
            <a:rPr lang="en-US" b="1" dirty="0">
              <a:solidFill>
                <a:schemeClr val="tx1"/>
              </a:solidFill>
            </a:rPr>
            <a:t>Engage with People</a:t>
          </a:r>
        </a:p>
      </dgm:t>
    </dgm:pt>
    <dgm:pt modelId="{05C40C98-3550-4374-9452-796469BA1B74}" type="parTrans" cxnId="{E6C3FEE9-A4EC-43D6-AC92-6A40A7F92350}">
      <dgm:prSet/>
      <dgm:spPr/>
      <dgm:t>
        <a:bodyPr/>
        <a:lstStyle/>
        <a:p>
          <a:endParaRPr lang="en-US"/>
        </a:p>
      </dgm:t>
    </dgm:pt>
    <dgm:pt modelId="{C29D9232-4A17-4CD5-BA68-919A94727AD3}" type="sibTrans" cxnId="{E6C3FEE9-A4EC-43D6-AC92-6A40A7F92350}">
      <dgm:prSet/>
      <dgm:spPr/>
      <dgm:t>
        <a:bodyPr/>
        <a:lstStyle/>
        <a:p>
          <a:endParaRPr lang="en-US"/>
        </a:p>
      </dgm:t>
    </dgm:pt>
    <dgm:pt modelId="{A6775CE9-54F0-4F7F-8D81-0110E3CB01A3}">
      <dgm:prSet phldrT="[Text]"/>
      <dgm:spPr/>
      <dgm:t>
        <a:bodyPr/>
        <a:lstStyle/>
        <a:p>
          <a:r>
            <a:rPr lang="en-US" b="1" dirty="0">
              <a:solidFill>
                <a:schemeClr val="tx1"/>
              </a:solidFill>
            </a:rPr>
            <a:t>Identify Barriers to use (person, community)</a:t>
          </a:r>
        </a:p>
      </dgm:t>
    </dgm:pt>
    <dgm:pt modelId="{FFE31655-0D36-468B-9322-4D229AE83524}" type="parTrans" cxnId="{487C107A-8EFC-4D47-921E-7B0B1E151AE7}">
      <dgm:prSet/>
      <dgm:spPr/>
      <dgm:t>
        <a:bodyPr/>
        <a:lstStyle/>
        <a:p>
          <a:endParaRPr lang="en-US"/>
        </a:p>
      </dgm:t>
    </dgm:pt>
    <dgm:pt modelId="{A4A2F5A3-070B-46A1-92DF-EF7664C81B40}" type="sibTrans" cxnId="{487C107A-8EFC-4D47-921E-7B0B1E151AE7}">
      <dgm:prSet/>
      <dgm:spPr/>
      <dgm:t>
        <a:bodyPr/>
        <a:lstStyle/>
        <a:p>
          <a:endParaRPr lang="en-US"/>
        </a:p>
      </dgm:t>
    </dgm:pt>
    <dgm:pt modelId="{B5C2676F-1444-4082-9C71-C66E1366D25A}">
      <dgm:prSet phldrT="[Text]"/>
      <dgm:spPr/>
      <dgm:t>
        <a:bodyPr/>
        <a:lstStyle/>
        <a:p>
          <a:r>
            <a:rPr lang="en-US" b="1" dirty="0">
              <a:solidFill>
                <a:schemeClr val="tx1"/>
              </a:solidFill>
            </a:rPr>
            <a:t>Help overcome barriers (networking, referral)</a:t>
          </a:r>
        </a:p>
      </dgm:t>
    </dgm:pt>
    <dgm:pt modelId="{7FE06DB9-F5A4-4AC8-81EB-670B2D420EC4}" type="parTrans" cxnId="{E8BE600D-2B35-4434-97CE-75532F1BC051}">
      <dgm:prSet/>
      <dgm:spPr/>
      <dgm:t>
        <a:bodyPr/>
        <a:lstStyle/>
        <a:p>
          <a:endParaRPr lang="en-US"/>
        </a:p>
      </dgm:t>
    </dgm:pt>
    <dgm:pt modelId="{A9A62348-2060-45B4-894D-DA929F5E09DD}" type="sibTrans" cxnId="{E8BE600D-2B35-4434-97CE-75532F1BC051}">
      <dgm:prSet/>
      <dgm:spPr/>
      <dgm:t>
        <a:bodyPr/>
        <a:lstStyle/>
        <a:p>
          <a:endParaRPr lang="en-US"/>
        </a:p>
      </dgm:t>
    </dgm:pt>
    <dgm:pt modelId="{FA7927B1-5EC6-471E-AA3D-778B667AD471}">
      <dgm:prSet phldrT="[Text]"/>
      <dgm:spPr/>
      <dgm:t>
        <a:bodyPr/>
        <a:lstStyle/>
        <a:p>
          <a:pPr algn="l"/>
          <a:r>
            <a:rPr lang="en-US" b="1" dirty="0">
              <a:solidFill>
                <a:schemeClr val="tx1"/>
              </a:solidFill>
            </a:rPr>
            <a:t>Encourage and support progress</a:t>
          </a:r>
        </a:p>
      </dgm:t>
    </dgm:pt>
    <dgm:pt modelId="{E60D7895-66DB-40AF-A870-D3EE63B1B351}" type="parTrans" cxnId="{A54BE84F-1733-4130-AD11-2C2AFA279170}">
      <dgm:prSet/>
      <dgm:spPr/>
      <dgm:t>
        <a:bodyPr/>
        <a:lstStyle/>
        <a:p>
          <a:endParaRPr lang="en-US"/>
        </a:p>
      </dgm:t>
    </dgm:pt>
    <dgm:pt modelId="{1B2479FD-D632-47F0-A007-FFF6C43C107E}" type="sibTrans" cxnId="{A54BE84F-1733-4130-AD11-2C2AFA279170}">
      <dgm:prSet/>
      <dgm:spPr/>
      <dgm:t>
        <a:bodyPr/>
        <a:lstStyle/>
        <a:p>
          <a:endParaRPr lang="en-US"/>
        </a:p>
      </dgm:t>
    </dgm:pt>
    <dgm:pt modelId="{ACA6B43C-E5AF-4AAA-9A08-C6B533AA045A}" type="pres">
      <dgm:prSet presAssocID="{B9451EC4-CE8B-47F6-805E-1247A02F6A77}" presName="cycle" presStyleCnt="0">
        <dgm:presLayoutVars>
          <dgm:dir/>
          <dgm:resizeHandles val="exact"/>
        </dgm:presLayoutVars>
      </dgm:prSet>
      <dgm:spPr/>
    </dgm:pt>
    <dgm:pt modelId="{AC1FE20F-8F60-44A2-BCF5-210BBBBD695E}" type="pres">
      <dgm:prSet presAssocID="{EE63587A-90AF-4098-B4D1-D67607EAE502}" presName="node" presStyleLbl="node1" presStyleIdx="0" presStyleCnt="5" custScaleX="102061" custScaleY="95900" custRadScaleRad="49224" custRadScaleInc="73027">
        <dgm:presLayoutVars>
          <dgm:bulletEnabled val="1"/>
        </dgm:presLayoutVars>
      </dgm:prSet>
      <dgm:spPr/>
    </dgm:pt>
    <dgm:pt modelId="{A3BB72F6-25AE-48A6-BC39-E384E410E001}" type="pres">
      <dgm:prSet presAssocID="{0076E25D-6A1F-46EB-B9E5-CCFD546CB28D}" presName="sibTrans" presStyleLbl="sibTrans2D1" presStyleIdx="0" presStyleCnt="5"/>
      <dgm:spPr/>
    </dgm:pt>
    <dgm:pt modelId="{C433CF60-9CA2-4AA6-AECA-1F4EA6E3C7D0}" type="pres">
      <dgm:prSet presAssocID="{0076E25D-6A1F-46EB-B9E5-CCFD546CB28D}" presName="connectorText" presStyleLbl="sibTrans2D1" presStyleIdx="0" presStyleCnt="5"/>
      <dgm:spPr/>
    </dgm:pt>
    <dgm:pt modelId="{ED430F0C-641E-4D76-8F12-DA749C2BA669}" type="pres">
      <dgm:prSet presAssocID="{39C04E07-9E63-48BD-A553-F25B8BB3A788}" presName="node" presStyleLbl="node1" presStyleIdx="1" presStyleCnt="5" custScaleX="111788" custRadScaleRad="171820" custRadScaleInc="32067">
        <dgm:presLayoutVars>
          <dgm:bulletEnabled val="1"/>
        </dgm:presLayoutVars>
      </dgm:prSet>
      <dgm:spPr/>
    </dgm:pt>
    <dgm:pt modelId="{13CBAD6C-01CC-40D7-BDC1-368A661A075C}" type="pres">
      <dgm:prSet presAssocID="{C29D9232-4A17-4CD5-BA68-919A94727AD3}" presName="sibTrans" presStyleLbl="sibTrans2D1" presStyleIdx="1" presStyleCnt="5"/>
      <dgm:spPr/>
    </dgm:pt>
    <dgm:pt modelId="{618D237B-97BB-4586-8AF5-4C8A9624912B}" type="pres">
      <dgm:prSet presAssocID="{C29D9232-4A17-4CD5-BA68-919A94727AD3}" presName="connectorText" presStyleLbl="sibTrans2D1" presStyleIdx="1" presStyleCnt="5"/>
      <dgm:spPr/>
    </dgm:pt>
    <dgm:pt modelId="{8E3E62B1-CAC4-4D06-B3C3-A6DA259F9022}" type="pres">
      <dgm:prSet presAssocID="{A6775CE9-54F0-4F7F-8D81-0110E3CB01A3}" presName="node" presStyleLbl="node1" presStyleIdx="2" presStyleCnt="5" custScaleX="122967" custRadScaleRad="137669" custRadScaleInc="-47086">
        <dgm:presLayoutVars>
          <dgm:bulletEnabled val="1"/>
        </dgm:presLayoutVars>
      </dgm:prSet>
      <dgm:spPr/>
    </dgm:pt>
    <dgm:pt modelId="{A9F47214-CD43-421A-9786-2BBAE5F10278}" type="pres">
      <dgm:prSet presAssocID="{A4A2F5A3-070B-46A1-92DF-EF7664C81B40}" presName="sibTrans" presStyleLbl="sibTrans2D1" presStyleIdx="2" presStyleCnt="5"/>
      <dgm:spPr/>
    </dgm:pt>
    <dgm:pt modelId="{85A934AA-43D7-4446-BE27-948B6D6D503D}" type="pres">
      <dgm:prSet presAssocID="{A4A2F5A3-070B-46A1-92DF-EF7664C81B40}" presName="connectorText" presStyleLbl="sibTrans2D1" presStyleIdx="2" presStyleCnt="5"/>
      <dgm:spPr/>
    </dgm:pt>
    <dgm:pt modelId="{C4E78422-6B57-48F0-9676-7A1BDF45C288}" type="pres">
      <dgm:prSet presAssocID="{B5C2676F-1444-4082-9C71-C66E1366D25A}" presName="node" presStyleLbl="node1" presStyleIdx="3" presStyleCnt="5" custScaleX="134111">
        <dgm:presLayoutVars>
          <dgm:bulletEnabled val="1"/>
        </dgm:presLayoutVars>
      </dgm:prSet>
      <dgm:spPr/>
    </dgm:pt>
    <dgm:pt modelId="{F90F0294-BEA6-4E64-A721-0D87559D74D5}" type="pres">
      <dgm:prSet presAssocID="{A9A62348-2060-45B4-894D-DA929F5E09DD}" presName="sibTrans" presStyleLbl="sibTrans2D1" presStyleIdx="3" presStyleCnt="5"/>
      <dgm:spPr/>
    </dgm:pt>
    <dgm:pt modelId="{B5109C84-A773-4D5B-800D-0D1756E23C13}" type="pres">
      <dgm:prSet presAssocID="{A9A62348-2060-45B4-894D-DA929F5E09DD}" presName="connectorText" presStyleLbl="sibTrans2D1" presStyleIdx="3" presStyleCnt="5"/>
      <dgm:spPr/>
    </dgm:pt>
    <dgm:pt modelId="{D32603CD-3A11-48A0-87BF-B9A7DA973D37}" type="pres">
      <dgm:prSet presAssocID="{FA7927B1-5EC6-471E-AA3D-778B667AD471}" presName="node" presStyleLbl="node1" presStyleIdx="4" presStyleCnt="5" custScaleX="121934" custScaleY="122605" custRadScaleRad="120199" custRadScaleInc="-27046">
        <dgm:presLayoutVars>
          <dgm:bulletEnabled val="1"/>
        </dgm:presLayoutVars>
      </dgm:prSet>
      <dgm:spPr/>
    </dgm:pt>
    <dgm:pt modelId="{6C7AC2D6-885A-4421-B137-4360650B773A}" type="pres">
      <dgm:prSet presAssocID="{1B2479FD-D632-47F0-A007-FFF6C43C107E}" presName="sibTrans" presStyleLbl="sibTrans2D1" presStyleIdx="4" presStyleCnt="5"/>
      <dgm:spPr/>
    </dgm:pt>
    <dgm:pt modelId="{4318CDBE-25B1-445F-903E-0707FD3B703F}" type="pres">
      <dgm:prSet presAssocID="{1B2479FD-D632-47F0-A007-FFF6C43C107E}" presName="connectorText" presStyleLbl="sibTrans2D1" presStyleIdx="4" presStyleCnt="5"/>
      <dgm:spPr/>
    </dgm:pt>
  </dgm:ptLst>
  <dgm:cxnLst>
    <dgm:cxn modelId="{E8BE600D-2B35-4434-97CE-75532F1BC051}" srcId="{B9451EC4-CE8B-47F6-805E-1247A02F6A77}" destId="{B5C2676F-1444-4082-9C71-C66E1366D25A}" srcOrd="3" destOrd="0" parTransId="{7FE06DB9-F5A4-4AC8-81EB-670B2D420EC4}" sibTransId="{A9A62348-2060-45B4-894D-DA929F5E09DD}"/>
    <dgm:cxn modelId="{8DE3270E-734B-4FB8-87FB-8F60E2EB257C}" type="presOf" srcId="{C29D9232-4A17-4CD5-BA68-919A94727AD3}" destId="{13CBAD6C-01CC-40D7-BDC1-368A661A075C}" srcOrd="0" destOrd="0" presId="urn:microsoft.com/office/officeart/2005/8/layout/cycle2"/>
    <dgm:cxn modelId="{BC40450F-4D8D-4EEB-9F00-A067DC9D20B2}" type="presOf" srcId="{39C04E07-9E63-48BD-A553-F25B8BB3A788}" destId="{ED430F0C-641E-4D76-8F12-DA749C2BA669}" srcOrd="0" destOrd="0" presId="urn:microsoft.com/office/officeart/2005/8/layout/cycle2"/>
    <dgm:cxn modelId="{FC36A064-E9F0-4DFE-B45F-A4A1461ED245}" type="presOf" srcId="{EE63587A-90AF-4098-B4D1-D67607EAE502}" destId="{AC1FE20F-8F60-44A2-BCF5-210BBBBD695E}" srcOrd="0" destOrd="0" presId="urn:microsoft.com/office/officeart/2005/8/layout/cycle2"/>
    <dgm:cxn modelId="{F709034E-0CA5-4ECF-BE6C-21824D6AFC37}" type="presOf" srcId="{A4A2F5A3-070B-46A1-92DF-EF7664C81B40}" destId="{85A934AA-43D7-4446-BE27-948B6D6D503D}" srcOrd="1" destOrd="0" presId="urn:microsoft.com/office/officeart/2005/8/layout/cycle2"/>
    <dgm:cxn modelId="{A54BE84F-1733-4130-AD11-2C2AFA279170}" srcId="{B9451EC4-CE8B-47F6-805E-1247A02F6A77}" destId="{FA7927B1-5EC6-471E-AA3D-778B667AD471}" srcOrd="4" destOrd="0" parTransId="{E60D7895-66DB-40AF-A870-D3EE63B1B351}" sibTransId="{1B2479FD-D632-47F0-A007-FFF6C43C107E}"/>
    <dgm:cxn modelId="{487C107A-8EFC-4D47-921E-7B0B1E151AE7}" srcId="{B9451EC4-CE8B-47F6-805E-1247A02F6A77}" destId="{A6775CE9-54F0-4F7F-8D81-0110E3CB01A3}" srcOrd="2" destOrd="0" parTransId="{FFE31655-0D36-468B-9322-4D229AE83524}" sibTransId="{A4A2F5A3-070B-46A1-92DF-EF7664C81B40}"/>
    <dgm:cxn modelId="{F930477D-9963-46A9-8A5D-F7DFFF1EACEE}" type="presOf" srcId="{0076E25D-6A1F-46EB-B9E5-CCFD546CB28D}" destId="{C433CF60-9CA2-4AA6-AECA-1F4EA6E3C7D0}" srcOrd="1" destOrd="0" presId="urn:microsoft.com/office/officeart/2005/8/layout/cycle2"/>
    <dgm:cxn modelId="{CDB9A586-9146-4028-8C19-12279FEFDDD4}" srcId="{B9451EC4-CE8B-47F6-805E-1247A02F6A77}" destId="{EE63587A-90AF-4098-B4D1-D67607EAE502}" srcOrd="0" destOrd="0" parTransId="{DFFE5D76-2AF7-439C-BC58-6AEA4730F0F7}" sibTransId="{0076E25D-6A1F-46EB-B9E5-CCFD546CB28D}"/>
    <dgm:cxn modelId="{729D8A8B-5D0D-4DD9-BE1E-665F5388A243}" type="presOf" srcId="{B5C2676F-1444-4082-9C71-C66E1366D25A}" destId="{C4E78422-6B57-48F0-9676-7A1BDF45C288}" srcOrd="0" destOrd="0" presId="urn:microsoft.com/office/officeart/2005/8/layout/cycle2"/>
    <dgm:cxn modelId="{F8FD55A0-6589-4286-8269-580C60D7FE36}" type="presOf" srcId="{A9A62348-2060-45B4-894D-DA929F5E09DD}" destId="{B5109C84-A773-4D5B-800D-0D1756E23C13}" srcOrd="1" destOrd="0" presId="urn:microsoft.com/office/officeart/2005/8/layout/cycle2"/>
    <dgm:cxn modelId="{014258A5-9A32-4588-99A3-D2EC5FB6D508}" type="presOf" srcId="{B9451EC4-CE8B-47F6-805E-1247A02F6A77}" destId="{ACA6B43C-E5AF-4AAA-9A08-C6B533AA045A}" srcOrd="0" destOrd="0" presId="urn:microsoft.com/office/officeart/2005/8/layout/cycle2"/>
    <dgm:cxn modelId="{5065A6A5-A277-4339-A4DC-87DBCEE93ED7}" type="presOf" srcId="{C29D9232-4A17-4CD5-BA68-919A94727AD3}" destId="{618D237B-97BB-4586-8AF5-4C8A9624912B}" srcOrd="1" destOrd="0" presId="urn:microsoft.com/office/officeart/2005/8/layout/cycle2"/>
    <dgm:cxn modelId="{0AC798AD-4751-47A1-B910-8523CE828076}" type="presOf" srcId="{A4A2F5A3-070B-46A1-92DF-EF7664C81B40}" destId="{A9F47214-CD43-421A-9786-2BBAE5F10278}" srcOrd="0" destOrd="0" presId="urn:microsoft.com/office/officeart/2005/8/layout/cycle2"/>
    <dgm:cxn modelId="{07CFB5B1-B12E-4275-8964-BE1797D7A8BE}" type="presOf" srcId="{1B2479FD-D632-47F0-A007-FFF6C43C107E}" destId="{4318CDBE-25B1-445F-903E-0707FD3B703F}" srcOrd="1" destOrd="0" presId="urn:microsoft.com/office/officeart/2005/8/layout/cycle2"/>
    <dgm:cxn modelId="{02C736B9-3B84-4D0E-A9CA-792D2E3AB43E}" type="presOf" srcId="{A6775CE9-54F0-4F7F-8D81-0110E3CB01A3}" destId="{8E3E62B1-CAC4-4D06-B3C3-A6DA259F9022}" srcOrd="0" destOrd="0" presId="urn:microsoft.com/office/officeart/2005/8/layout/cycle2"/>
    <dgm:cxn modelId="{1D8735BD-B19C-4010-8F96-A99AEC0E874E}" type="presOf" srcId="{1B2479FD-D632-47F0-A007-FFF6C43C107E}" destId="{6C7AC2D6-885A-4421-B137-4360650B773A}" srcOrd="0" destOrd="0" presId="urn:microsoft.com/office/officeart/2005/8/layout/cycle2"/>
    <dgm:cxn modelId="{ABD013D1-E9CE-4015-8C27-7438BD8E598E}" type="presOf" srcId="{0076E25D-6A1F-46EB-B9E5-CCFD546CB28D}" destId="{A3BB72F6-25AE-48A6-BC39-E384E410E001}" srcOrd="0" destOrd="0" presId="urn:microsoft.com/office/officeart/2005/8/layout/cycle2"/>
    <dgm:cxn modelId="{E6C3FEE9-A4EC-43D6-AC92-6A40A7F92350}" srcId="{B9451EC4-CE8B-47F6-805E-1247A02F6A77}" destId="{39C04E07-9E63-48BD-A553-F25B8BB3A788}" srcOrd="1" destOrd="0" parTransId="{05C40C98-3550-4374-9452-796469BA1B74}" sibTransId="{C29D9232-4A17-4CD5-BA68-919A94727AD3}"/>
    <dgm:cxn modelId="{77D9E1F0-4C65-4EF0-AAA3-705D9A0AC8C7}" type="presOf" srcId="{A9A62348-2060-45B4-894D-DA929F5E09DD}" destId="{F90F0294-BEA6-4E64-A721-0D87559D74D5}" srcOrd="0" destOrd="0" presId="urn:microsoft.com/office/officeart/2005/8/layout/cycle2"/>
    <dgm:cxn modelId="{34F8A6F9-A952-4CDF-8DA0-6682B06F1D73}" type="presOf" srcId="{FA7927B1-5EC6-471E-AA3D-778B667AD471}" destId="{D32603CD-3A11-48A0-87BF-B9A7DA973D37}" srcOrd="0" destOrd="0" presId="urn:microsoft.com/office/officeart/2005/8/layout/cycle2"/>
    <dgm:cxn modelId="{6C1DA64F-4450-49FE-8355-671556CE993D}" type="presParOf" srcId="{ACA6B43C-E5AF-4AAA-9A08-C6B533AA045A}" destId="{AC1FE20F-8F60-44A2-BCF5-210BBBBD695E}" srcOrd="0" destOrd="0" presId="urn:microsoft.com/office/officeart/2005/8/layout/cycle2"/>
    <dgm:cxn modelId="{7195EE58-C102-417F-9B61-301710D04EC1}" type="presParOf" srcId="{ACA6B43C-E5AF-4AAA-9A08-C6B533AA045A}" destId="{A3BB72F6-25AE-48A6-BC39-E384E410E001}" srcOrd="1" destOrd="0" presId="urn:microsoft.com/office/officeart/2005/8/layout/cycle2"/>
    <dgm:cxn modelId="{B599F518-BD9E-41BF-9063-DF68591F06A8}" type="presParOf" srcId="{A3BB72F6-25AE-48A6-BC39-E384E410E001}" destId="{C433CF60-9CA2-4AA6-AECA-1F4EA6E3C7D0}" srcOrd="0" destOrd="0" presId="urn:microsoft.com/office/officeart/2005/8/layout/cycle2"/>
    <dgm:cxn modelId="{45F7C4DD-A7CD-49FB-B474-3C4022363F01}" type="presParOf" srcId="{ACA6B43C-E5AF-4AAA-9A08-C6B533AA045A}" destId="{ED430F0C-641E-4D76-8F12-DA749C2BA669}" srcOrd="2" destOrd="0" presId="urn:microsoft.com/office/officeart/2005/8/layout/cycle2"/>
    <dgm:cxn modelId="{E768FEEA-AD98-4FC9-B64D-5F0C4278962D}" type="presParOf" srcId="{ACA6B43C-E5AF-4AAA-9A08-C6B533AA045A}" destId="{13CBAD6C-01CC-40D7-BDC1-368A661A075C}" srcOrd="3" destOrd="0" presId="urn:microsoft.com/office/officeart/2005/8/layout/cycle2"/>
    <dgm:cxn modelId="{D8470580-AA0E-4390-BD86-7174FF015C53}" type="presParOf" srcId="{13CBAD6C-01CC-40D7-BDC1-368A661A075C}" destId="{618D237B-97BB-4586-8AF5-4C8A9624912B}" srcOrd="0" destOrd="0" presId="urn:microsoft.com/office/officeart/2005/8/layout/cycle2"/>
    <dgm:cxn modelId="{108AC391-0EFE-46C0-B661-4019DADC6757}" type="presParOf" srcId="{ACA6B43C-E5AF-4AAA-9A08-C6B533AA045A}" destId="{8E3E62B1-CAC4-4D06-B3C3-A6DA259F9022}" srcOrd="4" destOrd="0" presId="urn:microsoft.com/office/officeart/2005/8/layout/cycle2"/>
    <dgm:cxn modelId="{22D8D2F7-F957-4FB1-8DBF-622F83568C07}" type="presParOf" srcId="{ACA6B43C-E5AF-4AAA-9A08-C6B533AA045A}" destId="{A9F47214-CD43-421A-9786-2BBAE5F10278}" srcOrd="5" destOrd="0" presId="urn:microsoft.com/office/officeart/2005/8/layout/cycle2"/>
    <dgm:cxn modelId="{A98B868A-1BA1-4914-AE25-C502B3AA9162}" type="presParOf" srcId="{A9F47214-CD43-421A-9786-2BBAE5F10278}" destId="{85A934AA-43D7-4446-BE27-948B6D6D503D}" srcOrd="0" destOrd="0" presId="urn:microsoft.com/office/officeart/2005/8/layout/cycle2"/>
    <dgm:cxn modelId="{8AC5C9A7-E18F-4B2D-8B04-79400A222918}" type="presParOf" srcId="{ACA6B43C-E5AF-4AAA-9A08-C6B533AA045A}" destId="{C4E78422-6B57-48F0-9676-7A1BDF45C288}" srcOrd="6" destOrd="0" presId="urn:microsoft.com/office/officeart/2005/8/layout/cycle2"/>
    <dgm:cxn modelId="{5CDCD005-9187-41BD-9DC8-13EFE590B9F6}" type="presParOf" srcId="{ACA6B43C-E5AF-4AAA-9A08-C6B533AA045A}" destId="{F90F0294-BEA6-4E64-A721-0D87559D74D5}" srcOrd="7" destOrd="0" presId="urn:microsoft.com/office/officeart/2005/8/layout/cycle2"/>
    <dgm:cxn modelId="{32971F3B-4B3F-4C5B-A29F-A269D14BE3DB}" type="presParOf" srcId="{F90F0294-BEA6-4E64-A721-0D87559D74D5}" destId="{B5109C84-A773-4D5B-800D-0D1756E23C13}" srcOrd="0" destOrd="0" presId="urn:microsoft.com/office/officeart/2005/8/layout/cycle2"/>
    <dgm:cxn modelId="{3FE2D617-7839-4F24-A547-86FF0E2B4B3B}" type="presParOf" srcId="{ACA6B43C-E5AF-4AAA-9A08-C6B533AA045A}" destId="{D32603CD-3A11-48A0-87BF-B9A7DA973D37}" srcOrd="8" destOrd="0" presId="urn:microsoft.com/office/officeart/2005/8/layout/cycle2"/>
    <dgm:cxn modelId="{3795F854-DCAD-4CA7-9CBF-459DC7E6C195}" type="presParOf" srcId="{ACA6B43C-E5AF-4AAA-9A08-C6B533AA045A}" destId="{6C7AC2D6-885A-4421-B137-4360650B773A}" srcOrd="9" destOrd="0" presId="urn:microsoft.com/office/officeart/2005/8/layout/cycle2"/>
    <dgm:cxn modelId="{F68FB4BD-7B8E-4F95-8B91-34483546CB1D}" type="presParOf" srcId="{6C7AC2D6-885A-4421-B137-4360650B773A}" destId="{4318CDBE-25B1-445F-903E-0707FD3B703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FE20F-8F60-44A2-BCF5-210BBBBD695E}">
      <dsp:nvSpPr>
        <dsp:cNvPr id="0" name=""/>
        <dsp:cNvSpPr/>
      </dsp:nvSpPr>
      <dsp:spPr>
        <a:xfrm>
          <a:off x="5675589" y="1241018"/>
          <a:ext cx="1723245" cy="16192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Make Supplies Available</a:t>
          </a:r>
        </a:p>
      </dsp:txBody>
      <dsp:txXfrm>
        <a:off x="5927952" y="1478147"/>
        <a:ext cx="1218519" cy="1144962"/>
      </dsp:txXfrm>
    </dsp:sp>
    <dsp:sp modelId="{A3BB72F6-25AE-48A6-BC39-E384E410E001}">
      <dsp:nvSpPr>
        <dsp:cNvPr id="0" name=""/>
        <dsp:cNvSpPr/>
      </dsp:nvSpPr>
      <dsp:spPr>
        <a:xfrm rot="567560">
          <a:off x="7696081" y="2023022"/>
          <a:ext cx="771090" cy="5698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697243" y="2122944"/>
        <a:ext cx="600135" cy="341910"/>
      </dsp:txXfrm>
    </dsp:sp>
    <dsp:sp modelId="{ED430F0C-641E-4D76-8F12-DA749C2BA669}">
      <dsp:nvSpPr>
        <dsp:cNvPr id="0" name=""/>
        <dsp:cNvSpPr/>
      </dsp:nvSpPr>
      <dsp:spPr>
        <a:xfrm>
          <a:off x="8804750" y="1741446"/>
          <a:ext cx="1887480" cy="1688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Engage with People</a:t>
          </a:r>
        </a:p>
      </dsp:txBody>
      <dsp:txXfrm>
        <a:off x="9081165" y="1988713"/>
        <a:ext cx="1334650" cy="1193912"/>
      </dsp:txXfrm>
    </dsp:sp>
    <dsp:sp modelId="{13CBAD6C-01CC-40D7-BDC1-368A661A075C}">
      <dsp:nvSpPr>
        <dsp:cNvPr id="0" name=""/>
        <dsp:cNvSpPr/>
      </dsp:nvSpPr>
      <dsp:spPr>
        <a:xfrm rot="7274724">
          <a:off x="8897308" y="3364627"/>
          <a:ext cx="411438" cy="5698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8991036" y="3425833"/>
        <a:ext cx="288007" cy="341910"/>
      </dsp:txXfrm>
    </dsp:sp>
    <dsp:sp modelId="{8E3E62B1-CAC4-4D06-B3C3-A6DA259F9022}">
      <dsp:nvSpPr>
        <dsp:cNvPr id="0" name=""/>
        <dsp:cNvSpPr/>
      </dsp:nvSpPr>
      <dsp:spPr>
        <a:xfrm>
          <a:off x="7398207" y="3904222"/>
          <a:ext cx="2076231" cy="1688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Identify Barriers to use (person, community)</a:t>
          </a:r>
        </a:p>
      </dsp:txBody>
      <dsp:txXfrm>
        <a:off x="7702264" y="4151489"/>
        <a:ext cx="1468117" cy="1193912"/>
      </dsp:txXfrm>
    </dsp:sp>
    <dsp:sp modelId="{A9F47214-CD43-421A-9786-2BBAE5F10278}">
      <dsp:nvSpPr>
        <dsp:cNvPr id="0" name=""/>
        <dsp:cNvSpPr/>
      </dsp:nvSpPr>
      <dsp:spPr>
        <a:xfrm rot="10801665">
          <a:off x="6298470" y="4462673"/>
          <a:ext cx="777147" cy="5698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6469425" y="4576684"/>
        <a:ext cx="606192" cy="341910"/>
      </dsp:txXfrm>
    </dsp:sp>
    <dsp:sp modelId="{C4E78422-6B57-48F0-9676-7A1BDF45C288}">
      <dsp:nvSpPr>
        <dsp:cNvPr id="0" name=""/>
        <dsp:cNvSpPr/>
      </dsp:nvSpPr>
      <dsp:spPr>
        <a:xfrm>
          <a:off x="3667499" y="3902460"/>
          <a:ext cx="2264392" cy="16884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Help overcome barriers (networking, referral)</a:t>
          </a:r>
        </a:p>
      </dsp:txBody>
      <dsp:txXfrm>
        <a:off x="3999112" y="4149727"/>
        <a:ext cx="1601166" cy="1193912"/>
      </dsp:txXfrm>
    </dsp:sp>
    <dsp:sp modelId="{F90F0294-BEA6-4E64-A721-0D87559D74D5}">
      <dsp:nvSpPr>
        <dsp:cNvPr id="0" name=""/>
        <dsp:cNvSpPr/>
      </dsp:nvSpPr>
      <dsp:spPr>
        <a:xfrm rot="14309760">
          <a:off x="4044549" y="3466967"/>
          <a:ext cx="290885" cy="5698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110982" y="3618138"/>
        <a:ext cx="203620" cy="341910"/>
      </dsp:txXfrm>
    </dsp:sp>
    <dsp:sp modelId="{D32603CD-3A11-48A0-87BF-B9A7DA973D37}">
      <dsp:nvSpPr>
        <dsp:cNvPr id="0" name=""/>
        <dsp:cNvSpPr/>
      </dsp:nvSpPr>
      <dsp:spPr>
        <a:xfrm>
          <a:off x="2472828" y="1594673"/>
          <a:ext cx="2058790" cy="20701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Encourage and support progress</a:t>
          </a:r>
        </a:p>
      </dsp:txBody>
      <dsp:txXfrm>
        <a:off x="2774331" y="1897835"/>
        <a:ext cx="1455784" cy="1463795"/>
      </dsp:txXfrm>
    </dsp:sp>
    <dsp:sp modelId="{6C7AC2D6-885A-4421-B137-4360650B773A}">
      <dsp:nvSpPr>
        <dsp:cNvPr id="0" name=""/>
        <dsp:cNvSpPr/>
      </dsp:nvSpPr>
      <dsp:spPr>
        <a:xfrm rot="20951836">
          <a:off x="4767367" y="2042702"/>
          <a:ext cx="636280" cy="5698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768882" y="2172693"/>
        <a:ext cx="465325" cy="34191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3" tIns="46587" rIns="93173" bIns="46587" rtlCol="0"/>
          <a:lstStyle>
            <a:lvl1pPr algn="r">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3" tIns="46587" rIns="93173" bIns="46587" rtlCol="0" anchor="b"/>
          <a:lstStyle>
            <a:lvl1pPr algn="l">
              <a:defRPr sz="1200"/>
            </a:lvl1pPr>
          </a:lstStyle>
          <a:p>
            <a:r>
              <a:rPr lang="en-US"/>
              <a:t>VCTP - Harm Reduction Module</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3" tIns="46587" rIns="93173" bIns="46587" rtlCol="0" anchor="b"/>
          <a:lstStyle>
            <a:lvl1pPr algn="r">
              <a:defRPr sz="1200"/>
            </a:lvl1pPr>
          </a:lstStyle>
          <a:p>
            <a:fld id="{72D3E4DF-E8B9-4BF3-B08C-78F378E8DA07}" type="slidenum">
              <a:rPr lang="en-US" smtClean="0"/>
              <a:t>‹#›</a:t>
            </a:fld>
            <a:endParaRPr lang="en-US"/>
          </a:p>
        </p:txBody>
      </p:sp>
    </p:spTree>
    <p:extLst>
      <p:ext uri="{BB962C8B-B14F-4D97-AF65-F5344CB8AC3E}">
        <p14:creationId xmlns:p14="http://schemas.microsoft.com/office/powerpoint/2010/main" val="15334036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3" tIns="46587" rIns="93173" bIns="46587"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3" tIns="46587" rIns="93173" bIns="46587" rtlCol="0"/>
          <a:lstStyle>
            <a:lvl1pPr algn="r">
              <a:defRPr sz="1200"/>
            </a:lvl1pPr>
          </a:lstStyle>
          <a:p>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3" tIns="46587" rIns="93173" bIns="46587"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3" tIns="46587" rIns="93173"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8"/>
            <a:ext cx="3037840" cy="466433"/>
          </a:xfrm>
          <a:prstGeom prst="rect">
            <a:avLst/>
          </a:prstGeom>
        </p:spPr>
        <p:txBody>
          <a:bodyPr vert="horz" lIns="93173" tIns="46587" rIns="93173" bIns="46587" rtlCol="0" anchor="b"/>
          <a:lstStyle>
            <a:lvl1pPr algn="l">
              <a:defRPr sz="1200"/>
            </a:lvl1pPr>
          </a:lstStyle>
          <a:p>
            <a:r>
              <a:rPr lang="en-CA"/>
              <a:t>VCTP - Harm Reduction Module</a:t>
            </a:r>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3" tIns="46587" rIns="93173" bIns="46587" rtlCol="0" anchor="b"/>
          <a:lstStyle>
            <a:lvl1pPr algn="r">
              <a:defRPr sz="1200"/>
            </a:lvl1pPr>
          </a:lstStyle>
          <a:p>
            <a:fld id="{054A2770-A582-45CE-B7D2-F97A8E2289DA}" type="slidenum">
              <a:rPr lang="en-CA" smtClean="0"/>
              <a:t>‹#›</a:t>
            </a:fld>
            <a:endParaRPr lang="en-CA"/>
          </a:p>
        </p:txBody>
      </p:sp>
    </p:spTree>
    <p:extLst>
      <p:ext uri="{BB962C8B-B14F-4D97-AF65-F5344CB8AC3E}">
        <p14:creationId xmlns:p14="http://schemas.microsoft.com/office/powerpoint/2010/main" val="48438602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a:t>
            </a:fld>
            <a:endParaRPr lang="en-CA"/>
          </a:p>
        </p:txBody>
      </p:sp>
    </p:spTree>
    <p:extLst>
      <p:ext uri="{BB962C8B-B14F-4D97-AF65-F5344CB8AC3E}">
        <p14:creationId xmlns:p14="http://schemas.microsoft.com/office/powerpoint/2010/main" val="4060367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10</a:t>
            </a:fld>
            <a:endParaRPr lang="en-CA"/>
          </a:p>
        </p:txBody>
      </p:sp>
    </p:spTree>
    <p:extLst>
      <p:ext uri="{BB962C8B-B14F-4D97-AF65-F5344CB8AC3E}">
        <p14:creationId xmlns:p14="http://schemas.microsoft.com/office/powerpoint/2010/main" val="1376266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11</a:t>
            </a:fld>
            <a:endParaRPr lang="en-CA"/>
          </a:p>
        </p:txBody>
      </p:sp>
    </p:spTree>
    <p:extLst>
      <p:ext uri="{BB962C8B-B14F-4D97-AF65-F5344CB8AC3E}">
        <p14:creationId xmlns:p14="http://schemas.microsoft.com/office/powerpoint/2010/main" val="1820461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12</a:t>
            </a:fld>
            <a:endParaRPr lang="en-CA"/>
          </a:p>
        </p:txBody>
      </p:sp>
    </p:spTree>
    <p:extLst>
      <p:ext uri="{BB962C8B-B14F-4D97-AF65-F5344CB8AC3E}">
        <p14:creationId xmlns:p14="http://schemas.microsoft.com/office/powerpoint/2010/main" val="230250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13</a:t>
            </a:fld>
            <a:endParaRPr lang="en-CA"/>
          </a:p>
        </p:txBody>
      </p:sp>
    </p:spTree>
    <p:extLst>
      <p:ext uri="{BB962C8B-B14F-4D97-AF65-F5344CB8AC3E}">
        <p14:creationId xmlns:p14="http://schemas.microsoft.com/office/powerpoint/2010/main" val="4049834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14</a:t>
            </a:fld>
            <a:endParaRPr lang="en-CA"/>
          </a:p>
        </p:txBody>
      </p:sp>
    </p:spTree>
    <p:extLst>
      <p:ext uri="{BB962C8B-B14F-4D97-AF65-F5344CB8AC3E}">
        <p14:creationId xmlns:p14="http://schemas.microsoft.com/office/powerpoint/2010/main" val="1569531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15</a:t>
            </a:fld>
            <a:endParaRPr lang="en-CA"/>
          </a:p>
        </p:txBody>
      </p:sp>
    </p:spTree>
    <p:extLst>
      <p:ext uri="{BB962C8B-B14F-4D97-AF65-F5344CB8AC3E}">
        <p14:creationId xmlns:p14="http://schemas.microsoft.com/office/powerpoint/2010/main" val="3075708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16</a:t>
            </a:fld>
            <a:endParaRPr lang="en-CA"/>
          </a:p>
        </p:txBody>
      </p:sp>
    </p:spTree>
    <p:extLst>
      <p:ext uri="{BB962C8B-B14F-4D97-AF65-F5344CB8AC3E}">
        <p14:creationId xmlns:p14="http://schemas.microsoft.com/office/powerpoint/2010/main" val="4169503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17</a:t>
            </a:fld>
            <a:endParaRPr lang="en-CA"/>
          </a:p>
        </p:txBody>
      </p:sp>
    </p:spTree>
    <p:extLst>
      <p:ext uri="{BB962C8B-B14F-4D97-AF65-F5344CB8AC3E}">
        <p14:creationId xmlns:p14="http://schemas.microsoft.com/office/powerpoint/2010/main" val="1574751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18</a:t>
            </a:fld>
            <a:endParaRPr lang="en-CA"/>
          </a:p>
        </p:txBody>
      </p:sp>
    </p:spTree>
    <p:extLst>
      <p:ext uri="{BB962C8B-B14F-4D97-AF65-F5344CB8AC3E}">
        <p14:creationId xmlns:p14="http://schemas.microsoft.com/office/powerpoint/2010/main" val="3244709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19</a:t>
            </a:fld>
            <a:endParaRPr lang="en-CA"/>
          </a:p>
        </p:txBody>
      </p:sp>
    </p:spTree>
    <p:extLst>
      <p:ext uri="{BB962C8B-B14F-4D97-AF65-F5344CB8AC3E}">
        <p14:creationId xmlns:p14="http://schemas.microsoft.com/office/powerpoint/2010/main" val="2373908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2</a:t>
            </a:fld>
            <a:endParaRPr lang="en-CA"/>
          </a:p>
        </p:txBody>
      </p:sp>
    </p:spTree>
    <p:extLst>
      <p:ext uri="{BB962C8B-B14F-4D97-AF65-F5344CB8AC3E}">
        <p14:creationId xmlns:p14="http://schemas.microsoft.com/office/powerpoint/2010/main" val="3163173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20</a:t>
            </a:fld>
            <a:endParaRPr lang="en-CA"/>
          </a:p>
        </p:txBody>
      </p:sp>
    </p:spTree>
    <p:extLst>
      <p:ext uri="{BB962C8B-B14F-4D97-AF65-F5344CB8AC3E}">
        <p14:creationId xmlns:p14="http://schemas.microsoft.com/office/powerpoint/2010/main" val="1897936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a:t>Use this model as an</a:t>
            </a:r>
            <a:r>
              <a:rPr lang="en-CA" baseline="0" dirty="0"/>
              <a:t> example to show where on this model for three or four different substances where a person may fall</a:t>
            </a:r>
            <a:endParaRPr lang="en-CA" dirty="0"/>
          </a:p>
        </p:txBody>
      </p:sp>
      <p:sp>
        <p:nvSpPr>
          <p:cNvPr id="4" name="Slide Number Placeholder 3"/>
          <p:cNvSpPr>
            <a:spLocks noGrp="1"/>
          </p:cNvSpPr>
          <p:nvPr>
            <p:ph type="sldNum" sz="quarter" idx="10"/>
          </p:nvPr>
        </p:nvSpPr>
        <p:spPr/>
        <p:txBody>
          <a:bodyPr/>
          <a:lstStyle/>
          <a:p>
            <a:fld id="{054A2770-A582-45CE-B7D2-F97A8E2289DA}" type="slidenum">
              <a:rPr lang="en-CA" smtClean="0"/>
              <a:t>21</a:t>
            </a:fld>
            <a:endParaRPr lang="en-CA"/>
          </a:p>
        </p:txBody>
      </p:sp>
      <p:sp>
        <p:nvSpPr>
          <p:cNvPr id="5" name="Date Placeholder 4"/>
          <p:cNvSpPr>
            <a:spLocks noGrp="1"/>
          </p:cNvSpPr>
          <p:nvPr>
            <p:ph type="dt" idx="11"/>
          </p:nvPr>
        </p:nvSpPr>
        <p:spPr/>
        <p:txBody>
          <a:bodyPr/>
          <a:lstStyle/>
          <a:p>
            <a:endParaRPr lang="en-CA"/>
          </a:p>
        </p:txBody>
      </p:sp>
      <p:sp>
        <p:nvSpPr>
          <p:cNvPr id="6" name="Footer Placeholder 5"/>
          <p:cNvSpPr>
            <a:spLocks noGrp="1"/>
          </p:cNvSpPr>
          <p:nvPr>
            <p:ph type="ftr" sz="quarter" idx="12"/>
          </p:nvPr>
        </p:nvSpPr>
        <p:spPr/>
        <p:txBody>
          <a:bodyPr/>
          <a:lstStyle/>
          <a:p>
            <a:r>
              <a:rPr lang="en-CA"/>
              <a:t>VCTP - Harm Reduction Module</a:t>
            </a:r>
          </a:p>
        </p:txBody>
      </p:sp>
    </p:spTree>
    <p:extLst>
      <p:ext uri="{BB962C8B-B14F-4D97-AF65-F5344CB8AC3E}">
        <p14:creationId xmlns:p14="http://schemas.microsoft.com/office/powerpoint/2010/main" val="363678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a:t>Start</a:t>
            </a:r>
            <a:r>
              <a:rPr lang="en-CA" baseline="0" dirty="0"/>
              <a:t> out with Make supplies available (condoms or handing out harm reduction), engage with people (starts conversation), Identify Barriers (hear they are homeless),  Overcome barriers (referrers to housing worker), Encourage and support progress (non-judgemental and agency implements partnership with other agencies)</a:t>
            </a:r>
            <a:endParaRPr lang="en-CA" dirty="0"/>
          </a:p>
        </p:txBody>
      </p:sp>
      <p:sp>
        <p:nvSpPr>
          <p:cNvPr id="4" name="Slide Number Placeholder 3"/>
          <p:cNvSpPr>
            <a:spLocks noGrp="1"/>
          </p:cNvSpPr>
          <p:nvPr>
            <p:ph type="sldNum" sz="quarter" idx="10"/>
          </p:nvPr>
        </p:nvSpPr>
        <p:spPr/>
        <p:txBody>
          <a:bodyPr/>
          <a:lstStyle/>
          <a:p>
            <a:fld id="{054A2770-A582-45CE-B7D2-F97A8E2289DA}" type="slidenum">
              <a:rPr lang="en-CA" smtClean="0"/>
              <a:t>22</a:t>
            </a:fld>
            <a:endParaRPr lang="en-CA"/>
          </a:p>
        </p:txBody>
      </p:sp>
      <p:sp>
        <p:nvSpPr>
          <p:cNvPr id="5" name="Date Placeholder 4"/>
          <p:cNvSpPr>
            <a:spLocks noGrp="1"/>
          </p:cNvSpPr>
          <p:nvPr>
            <p:ph type="dt" idx="11"/>
          </p:nvPr>
        </p:nvSpPr>
        <p:spPr/>
        <p:txBody>
          <a:bodyPr/>
          <a:lstStyle/>
          <a:p>
            <a:endParaRPr lang="en-CA"/>
          </a:p>
        </p:txBody>
      </p:sp>
      <p:sp>
        <p:nvSpPr>
          <p:cNvPr id="6" name="Footer Placeholder 5"/>
          <p:cNvSpPr>
            <a:spLocks noGrp="1"/>
          </p:cNvSpPr>
          <p:nvPr>
            <p:ph type="ftr" sz="quarter" idx="12"/>
          </p:nvPr>
        </p:nvSpPr>
        <p:spPr/>
        <p:txBody>
          <a:bodyPr/>
          <a:lstStyle/>
          <a:p>
            <a:r>
              <a:rPr lang="en-CA"/>
              <a:t>VCTP - Harm Reduction Module</a:t>
            </a:r>
          </a:p>
        </p:txBody>
      </p:sp>
    </p:spTree>
    <p:extLst>
      <p:ext uri="{BB962C8B-B14F-4D97-AF65-F5344CB8AC3E}">
        <p14:creationId xmlns:p14="http://schemas.microsoft.com/office/powerpoint/2010/main" val="3221434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a:t>Use an example</a:t>
            </a:r>
            <a:r>
              <a:rPr lang="en-CA" baseline="0" dirty="0"/>
              <a:t> like dieting or quite smoking.  Remember relapse can happen at every and any stage!</a:t>
            </a:r>
            <a:endParaRPr lang="en-CA" dirty="0"/>
          </a:p>
        </p:txBody>
      </p:sp>
      <p:sp>
        <p:nvSpPr>
          <p:cNvPr id="4" name="Slide Number Placeholder 3"/>
          <p:cNvSpPr>
            <a:spLocks noGrp="1"/>
          </p:cNvSpPr>
          <p:nvPr>
            <p:ph type="sldNum" sz="quarter" idx="10"/>
          </p:nvPr>
        </p:nvSpPr>
        <p:spPr/>
        <p:txBody>
          <a:bodyPr/>
          <a:lstStyle/>
          <a:p>
            <a:fld id="{054A2770-A582-45CE-B7D2-F97A8E2289DA}" type="slidenum">
              <a:rPr lang="en-CA" smtClean="0"/>
              <a:t>23</a:t>
            </a:fld>
            <a:endParaRPr lang="en-CA"/>
          </a:p>
        </p:txBody>
      </p:sp>
      <p:sp>
        <p:nvSpPr>
          <p:cNvPr id="5" name="Date Placeholder 4"/>
          <p:cNvSpPr>
            <a:spLocks noGrp="1"/>
          </p:cNvSpPr>
          <p:nvPr>
            <p:ph type="dt" idx="11"/>
          </p:nvPr>
        </p:nvSpPr>
        <p:spPr/>
        <p:txBody>
          <a:bodyPr/>
          <a:lstStyle/>
          <a:p>
            <a:endParaRPr lang="en-CA"/>
          </a:p>
        </p:txBody>
      </p:sp>
      <p:sp>
        <p:nvSpPr>
          <p:cNvPr id="6" name="Footer Placeholder 5"/>
          <p:cNvSpPr>
            <a:spLocks noGrp="1"/>
          </p:cNvSpPr>
          <p:nvPr>
            <p:ph type="ftr" sz="quarter" idx="12"/>
          </p:nvPr>
        </p:nvSpPr>
        <p:spPr/>
        <p:txBody>
          <a:bodyPr/>
          <a:lstStyle/>
          <a:p>
            <a:r>
              <a:rPr lang="en-CA"/>
              <a:t>VCTP - Harm Reduction Module</a:t>
            </a:r>
          </a:p>
        </p:txBody>
      </p:sp>
    </p:spTree>
    <p:extLst>
      <p:ext uri="{BB962C8B-B14F-4D97-AF65-F5344CB8AC3E}">
        <p14:creationId xmlns:p14="http://schemas.microsoft.com/office/powerpoint/2010/main" val="1789637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a:t>Explain how</a:t>
            </a:r>
            <a:r>
              <a:rPr lang="en-CA" baseline="0" dirty="0"/>
              <a:t> changing one of these can change how the drug can affect a person</a:t>
            </a:r>
            <a:endParaRPr lang="en-CA" dirty="0"/>
          </a:p>
        </p:txBody>
      </p:sp>
      <p:sp>
        <p:nvSpPr>
          <p:cNvPr id="4" name="Slide Number Placeholder 3"/>
          <p:cNvSpPr>
            <a:spLocks noGrp="1"/>
          </p:cNvSpPr>
          <p:nvPr>
            <p:ph type="sldNum" sz="quarter" idx="10"/>
          </p:nvPr>
        </p:nvSpPr>
        <p:spPr/>
        <p:txBody>
          <a:bodyPr/>
          <a:lstStyle/>
          <a:p>
            <a:fld id="{054A2770-A582-45CE-B7D2-F97A8E2289DA}" type="slidenum">
              <a:rPr lang="en-CA" smtClean="0"/>
              <a:t>24</a:t>
            </a:fld>
            <a:endParaRPr lang="en-CA"/>
          </a:p>
        </p:txBody>
      </p:sp>
      <p:sp>
        <p:nvSpPr>
          <p:cNvPr id="5" name="Date Placeholder 4"/>
          <p:cNvSpPr>
            <a:spLocks noGrp="1"/>
          </p:cNvSpPr>
          <p:nvPr>
            <p:ph type="dt" idx="11"/>
          </p:nvPr>
        </p:nvSpPr>
        <p:spPr/>
        <p:txBody>
          <a:bodyPr/>
          <a:lstStyle/>
          <a:p>
            <a:endParaRPr lang="en-CA"/>
          </a:p>
        </p:txBody>
      </p:sp>
      <p:sp>
        <p:nvSpPr>
          <p:cNvPr id="6" name="Footer Placeholder 5"/>
          <p:cNvSpPr>
            <a:spLocks noGrp="1"/>
          </p:cNvSpPr>
          <p:nvPr>
            <p:ph type="ftr" sz="quarter" idx="12"/>
          </p:nvPr>
        </p:nvSpPr>
        <p:spPr/>
        <p:txBody>
          <a:bodyPr/>
          <a:lstStyle/>
          <a:p>
            <a:r>
              <a:rPr lang="en-CA"/>
              <a:t>VCTP - Harm Reduction Module</a:t>
            </a:r>
          </a:p>
        </p:txBody>
      </p:sp>
    </p:spTree>
    <p:extLst>
      <p:ext uri="{BB962C8B-B14F-4D97-AF65-F5344CB8AC3E}">
        <p14:creationId xmlns:p14="http://schemas.microsoft.com/office/powerpoint/2010/main" val="2890053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a:t>Some examples</a:t>
            </a:r>
            <a:r>
              <a:rPr lang="en-CA" baseline="0" dirty="0"/>
              <a:t> of harm reduction.  </a:t>
            </a:r>
            <a:endParaRPr lang="en-CA" dirty="0"/>
          </a:p>
        </p:txBody>
      </p:sp>
      <p:sp>
        <p:nvSpPr>
          <p:cNvPr id="4" name="Slide Number Placeholder 3"/>
          <p:cNvSpPr>
            <a:spLocks noGrp="1"/>
          </p:cNvSpPr>
          <p:nvPr>
            <p:ph type="sldNum" sz="quarter" idx="10"/>
          </p:nvPr>
        </p:nvSpPr>
        <p:spPr/>
        <p:txBody>
          <a:bodyPr/>
          <a:lstStyle/>
          <a:p>
            <a:fld id="{054A2770-A582-45CE-B7D2-F97A8E2289DA}" type="slidenum">
              <a:rPr lang="en-CA" smtClean="0"/>
              <a:t>25</a:t>
            </a:fld>
            <a:endParaRPr lang="en-CA"/>
          </a:p>
        </p:txBody>
      </p:sp>
      <p:sp>
        <p:nvSpPr>
          <p:cNvPr id="5" name="Date Placeholder 4"/>
          <p:cNvSpPr>
            <a:spLocks noGrp="1"/>
          </p:cNvSpPr>
          <p:nvPr>
            <p:ph type="dt" idx="11"/>
          </p:nvPr>
        </p:nvSpPr>
        <p:spPr/>
        <p:txBody>
          <a:bodyPr/>
          <a:lstStyle/>
          <a:p>
            <a:endParaRPr lang="en-CA"/>
          </a:p>
        </p:txBody>
      </p:sp>
      <p:sp>
        <p:nvSpPr>
          <p:cNvPr id="6" name="Footer Placeholder 5"/>
          <p:cNvSpPr>
            <a:spLocks noGrp="1"/>
          </p:cNvSpPr>
          <p:nvPr>
            <p:ph type="ftr" sz="quarter" idx="12"/>
          </p:nvPr>
        </p:nvSpPr>
        <p:spPr/>
        <p:txBody>
          <a:bodyPr/>
          <a:lstStyle/>
          <a:p>
            <a:r>
              <a:rPr lang="en-CA"/>
              <a:t>VCTP - Harm Reduction Module</a:t>
            </a:r>
          </a:p>
        </p:txBody>
      </p:sp>
    </p:spTree>
    <p:extLst>
      <p:ext uri="{BB962C8B-B14F-4D97-AF65-F5344CB8AC3E}">
        <p14:creationId xmlns:p14="http://schemas.microsoft.com/office/powerpoint/2010/main" val="3594528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54A2770-A582-45CE-B7D2-F97A8E2289DA}" type="slidenum">
              <a:rPr lang="en-CA" smtClean="0"/>
              <a:t>26</a:t>
            </a:fld>
            <a:endParaRPr lang="en-CA"/>
          </a:p>
        </p:txBody>
      </p:sp>
      <p:sp>
        <p:nvSpPr>
          <p:cNvPr id="5" name="Date Placeholder 4"/>
          <p:cNvSpPr>
            <a:spLocks noGrp="1"/>
          </p:cNvSpPr>
          <p:nvPr>
            <p:ph type="dt" idx="11"/>
          </p:nvPr>
        </p:nvSpPr>
        <p:spPr/>
        <p:txBody>
          <a:bodyPr/>
          <a:lstStyle/>
          <a:p>
            <a:endParaRPr lang="en-CA"/>
          </a:p>
        </p:txBody>
      </p:sp>
      <p:sp>
        <p:nvSpPr>
          <p:cNvPr id="6" name="Footer Placeholder 5"/>
          <p:cNvSpPr>
            <a:spLocks noGrp="1"/>
          </p:cNvSpPr>
          <p:nvPr>
            <p:ph type="ftr" sz="quarter" idx="12"/>
          </p:nvPr>
        </p:nvSpPr>
        <p:spPr/>
        <p:txBody>
          <a:bodyPr/>
          <a:lstStyle/>
          <a:p>
            <a:r>
              <a:rPr lang="en-CA"/>
              <a:t>VCTP - Harm Reduction Module</a:t>
            </a:r>
          </a:p>
        </p:txBody>
      </p:sp>
    </p:spTree>
    <p:extLst>
      <p:ext uri="{BB962C8B-B14F-4D97-AF65-F5344CB8AC3E}">
        <p14:creationId xmlns:p14="http://schemas.microsoft.com/office/powerpoint/2010/main" val="3053441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27</a:t>
            </a:fld>
            <a:endParaRPr lang="en-CA"/>
          </a:p>
        </p:txBody>
      </p:sp>
    </p:spTree>
    <p:extLst>
      <p:ext uri="{BB962C8B-B14F-4D97-AF65-F5344CB8AC3E}">
        <p14:creationId xmlns:p14="http://schemas.microsoft.com/office/powerpoint/2010/main" val="2373627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28</a:t>
            </a:fld>
            <a:endParaRPr lang="en-CA"/>
          </a:p>
        </p:txBody>
      </p:sp>
    </p:spTree>
    <p:extLst>
      <p:ext uri="{BB962C8B-B14F-4D97-AF65-F5344CB8AC3E}">
        <p14:creationId xmlns:p14="http://schemas.microsoft.com/office/powerpoint/2010/main" val="3465500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29</a:t>
            </a:fld>
            <a:endParaRPr lang="en-CA"/>
          </a:p>
        </p:txBody>
      </p:sp>
    </p:spTree>
    <p:extLst>
      <p:ext uri="{BB962C8B-B14F-4D97-AF65-F5344CB8AC3E}">
        <p14:creationId xmlns:p14="http://schemas.microsoft.com/office/powerpoint/2010/main" val="3202830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4A2770-A582-45CE-B7D2-F97A8E2289DA}" type="slidenum">
              <a:rPr lang="en-CA" smtClean="0"/>
              <a:t>3</a:t>
            </a:fld>
            <a:endParaRPr lang="en-CA"/>
          </a:p>
        </p:txBody>
      </p:sp>
      <p:sp>
        <p:nvSpPr>
          <p:cNvPr id="5" name="Date Placeholder 4"/>
          <p:cNvSpPr>
            <a:spLocks noGrp="1"/>
          </p:cNvSpPr>
          <p:nvPr>
            <p:ph type="dt" idx="11"/>
          </p:nvPr>
        </p:nvSpPr>
        <p:spPr/>
        <p:txBody>
          <a:bodyPr/>
          <a:lstStyle/>
          <a:p>
            <a:endParaRPr lang="en-CA"/>
          </a:p>
        </p:txBody>
      </p:sp>
      <p:sp>
        <p:nvSpPr>
          <p:cNvPr id="6" name="Footer Placeholder 5"/>
          <p:cNvSpPr>
            <a:spLocks noGrp="1"/>
          </p:cNvSpPr>
          <p:nvPr>
            <p:ph type="ftr" sz="quarter" idx="12"/>
          </p:nvPr>
        </p:nvSpPr>
        <p:spPr/>
        <p:txBody>
          <a:bodyPr/>
          <a:lstStyle/>
          <a:p>
            <a:r>
              <a:rPr lang="en-CA"/>
              <a:t>VCTP - Harm Reduction Module</a:t>
            </a:r>
          </a:p>
        </p:txBody>
      </p:sp>
    </p:spTree>
    <p:extLst>
      <p:ext uri="{BB962C8B-B14F-4D97-AF65-F5344CB8AC3E}">
        <p14:creationId xmlns:p14="http://schemas.microsoft.com/office/powerpoint/2010/main" val="3247787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CA" dirty="0"/>
              <a:t>Ask each question</a:t>
            </a:r>
          </a:p>
        </p:txBody>
      </p:sp>
      <p:sp>
        <p:nvSpPr>
          <p:cNvPr id="4" name="Slide Number Placeholder 3"/>
          <p:cNvSpPr>
            <a:spLocks noGrp="1"/>
          </p:cNvSpPr>
          <p:nvPr>
            <p:ph type="sldNum" sz="quarter" idx="10"/>
          </p:nvPr>
        </p:nvSpPr>
        <p:spPr/>
        <p:txBody>
          <a:bodyPr/>
          <a:lstStyle/>
          <a:p>
            <a:fld id="{054A2770-A582-45CE-B7D2-F97A8E2289DA}" type="slidenum">
              <a:rPr lang="en-CA" smtClean="0"/>
              <a:t>4</a:t>
            </a:fld>
            <a:endParaRPr lang="en-CA"/>
          </a:p>
        </p:txBody>
      </p:sp>
      <p:sp>
        <p:nvSpPr>
          <p:cNvPr id="5" name="Date Placeholder 4"/>
          <p:cNvSpPr>
            <a:spLocks noGrp="1"/>
          </p:cNvSpPr>
          <p:nvPr>
            <p:ph type="dt" idx="11"/>
          </p:nvPr>
        </p:nvSpPr>
        <p:spPr/>
        <p:txBody>
          <a:bodyPr/>
          <a:lstStyle/>
          <a:p>
            <a:endParaRPr lang="en-CA"/>
          </a:p>
        </p:txBody>
      </p:sp>
      <p:sp>
        <p:nvSpPr>
          <p:cNvPr id="6" name="Footer Placeholder 5"/>
          <p:cNvSpPr>
            <a:spLocks noGrp="1"/>
          </p:cNvSpPr>
          <p:nvPr>
            <p:ph type="ftr" sz="quarter" idx="12"/>
          </p:nvPr>
        </p:nvSpPr>
        <p:spPr/>
        <p:txBody>
          <a:bodyPr/>
          <a:lstStyle/>
          <a:p>
            <a:r>
              <a:rPr lang="en-CA"/>
              <a:t>VCTP - Harm Reduction Module</a:t>
            </a:r>
          </a:p>
        </p:txBody>
      </p:sp>
    </p:spTree>
    <p:extLst>
      <p:ext uri="{BB962C8B-B14F-4D97-AF65-F5344CB8AC3E}">
        <p14:creationId xmlns:p14="http://schemas.microsoft.com/office/powerpoint/2010/main" val="1020735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5</a:t>
            </a:fld>
            <a:endParaRPr lang="en-CA"/>
          </a:p>
        </p:txBody>
      </p:sp>
    </p:spTree>
    <p:extLst>
      <p:ext uri="{BB962C8B-B14F-4D97-AF65-F5344CB8AC3E}">
        <p14:creationId xmlns:p14="http://schemas.microsoft.com/office/powerpoint/2010/main" val="3544028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6</a:t>
            </a:fld>
            <a:endParaRPr lang="en-CA"/>
          </a:p>
        </p:txBody>
      </p:sp>
    </p:spTree>
    <p:extLst>
      <p:ext uri="{BB962C8B-B14F-4D97-AF65-F5344CB8AC3E}">
        <p14:creationId xmlns:p14="http://schemas.microsoft.com/office/powerpoint/2010/main" val="83174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7</a:t>
            </a:fld>
            <a:endParaRPr lang="en-CA"/>
          </a:p>
        </p:txBody>
      </p:sp>
    </p:spTree>
    <p:extLst>
      <p:ext uri="{BB962C8B-B14F-4D97-AF65-F5344CB8AC3E}">
        <p14:creationId xmlns:p14="http://schemas.microsoft.com/office/powerpoint/2010/main" val="3409868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8</a:t>
            </a:fld>
            <a:endParaRPr lang="en-CA"/>
          </a:p>
        </p:txBody>
      </p:sp>
    </p:spTree>
    <p:extLst>
      <p:ext uri="{BB962C8B-B14F-4D97-AF65-F5344CB8AC3E}">
        <p14:creationId xmlns:p14="http://schemas.microsoft.com/office/powerpoint/2010/main" val="95350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Date Placeholder 3"/>
          <p:cNvSpPr>
            <a:spLocks noGrp="1"/>
          </p:cNvSpPr>
          <p:nvPr>
            <p:ph type="dt" idx="1"/>
          </p:nvPr>
        </p:nvSpPr>
        <p:spPr/>
        <p:txBody>
          <a:bodyPr/>
          <a:lstStyle/>
          <a:p>
            <a:endParaRPr lang="en-CA"/>
          </a:p>
        </p:txBody>
      </p:sp>
      <p:sp>
        <p:nvSpPr>
          <p:cNvPr id="5" name="Footer Placeholder 4"/>
          <p:cNvSpPr>
            <a:spLocks noGrp="1"/>
          </p:cNvSpPr>
          <p:nvPr>
            <p:ph type="ftr" sz="quarter" idx="4"/>
          </p:nvPr>
        </p:nvSpPr>
        <p:spPr/>
        <p:txBody>
          <a:bodyPr/>
          <a:lstStyle/>
          <a:p>
            <a:r>
              <a:rPr lang="en-CA"/>
              <a:t>VCTP - Harm Reduction Module</a:t>
            </a:r>
          </a:p>
        </p:txBody>
      </p:sp>
      <p:sp>
        <p:nvSpPr>
          <p:cNvPr id="6" name="Slide Number Placeholder 5"/>
          <p:cNvSpPr>
            <a:spLocks noGrp="1"/>
          </p:cNvSpPr>
          <p:nvPr>
            <p:ph type="sldNum" sz="quarter" idx="5"/>
          </p:nvPr>
        </p:nvSpPr>
        <p:spPr/>
        <p:txBody>
          <a:bodyPr/>
          <a:lstStyle/>
          <a:p>
            <a:fld id="{054A2770-A582-45CE-B7D2-F97A8E2289DA}" type="slidenum">
              <a:rPr lang="en-CA" smtClean="0"/>
              <a:t>9</a:t>
            </a:fld>
            <a:endParaRPr lang="en-CA"/>
          </a:p>
        </p:txBody>
      </p:sp>
    </p:spTree>
    <p:extLst>
      <p:ext uri="{BB962C8B-B14F-4D97-AF65-F5344CB8AC3E}">
        <p14:creationId xmlns:p14="http://schemas.microsoft.com/office/powerpoint/2010/main" val="878912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7" name="image.jpeg"/>
          <p:cNvPicPr/>
          <p:nvPr/>
        </p:nvPicPr>
        <p:blipFill>
          <a:blip r:embed="rId2" cstate="email">
            <a:extLst>
              <a:ext uri="{28A0092B-C50C-407E-A947-70E740481C1C}">
                <a14:useLocalDpi xmlns:a14="http://schemas.microsoft.com/office/drawing/2010/main"/>
              </a:ext>
            </a:extLst>
          </a:blip>
          <a:stretch>
            <a:fillRect/>
          </a:stretch>
        </p:blipFill>
        <p:spPr>
          <a:xfrm>
            <a:off x="0" y="-160734"/>
            <a:ext cx="12192000" cy="7018734"/>
          </a:xfrm>
          <a:prstGeom prst="rect">
            <a:avLst/>
          </a:prstGeom>
          <a:ln w="12700">
            <a:miter lim="400000"/>
          </a:ln>
        </p:spPr>
      </p:pic>
      <p:sp>
        <p:nvSpPr>
          <p:cNvPr id="8" name="Shape 8"/>
          <p:cNvSpPr>
            <a:spLocks noGrp="1"/>
          </p:cNvSpPr>
          <p:nvPr>
            <p:ph type="title"/>
          </p:nvPr>
        </p:nvSpPr>
        <p:spPr>
          <a:xfrm>
            <a:off x="1185442" y="1610124"/>
            <a:ext cx="9821119" cy="1508125"/>
          </a:xfrm>
          <a:prstGeom prst="rect">
            <a:avLst/>
          </a:prstGeom>
        </p:spPr>
        <p:txBody>
          <a:bodyPr/>
          <a:lstStyle/>
          <a:p>
            <a:pPr lvl="0">
              <a:defRPr sz="1800" b="0">
                <a:solidFill>
                  <a:srgbClr val="000000"/>
                </a:solidFill>
              </a:defRPr>
            </a:pPr>
            <a:r>
              <a:rPr sz="5625" b="1">
                <a:solidFill>
                  <a:srgbClr val="53585F"/>
                </a:solidFill>
              </a:rPr>
              <a:t>Title Text</a:t>
            </a:r>
          </a:p>
        </p:txBody>
      </p:sp>
    </p:spTree>
    <p:extLst>
      <p:ext uri="{BB962C8B-B14F-4D97-AF65-F5344CB8AC3E}">
        <p14:creationId xmlns:p14="http://schemas.microsoft.com/office/powerpoint/2010/main" val="1128064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Default">
    <p:spTree>
      <p:nvGrpSpPr>
        <p:cNvPr id="1" name=""/>
        <p:cNvGrpSpPr/>
        <p:nvPr/>
      </p:nvGrpSpPr>
      <p:grpSpPr>
        <a:xfrm>
          <a:off x="0" y="0"/>
          <a:ext cx="0" cy="0"/>
          <a:chOff x="0" y="0"/>
          <a:chExt cx="0" cy="0"/>
        </a:xfrm>
      </p:grpSpPr>
      <p:sp>
        <p:nvSpPr>
          <p:cNvPr id="10" name="Shape 10"/>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1" name="Shape 11"/>
          <p:cNvSpPr>
            <a:spLocks noGrp="1"/>
          </p:cNvSpPr>
          <p:nvPr>
            <p:ph type="title"/>
          </p:nvPr>
        </p:nvSpPr>
        <p:spPr>
          <a:prstGeom prst="rect">
            <a:avLst/>
          </a:prstGeom>
        </p:spPr>
        <p:txBody>
          <a:bodyPr/>
          <a:lstStyle/>
          <a:p>
            <a:pPr lvl="0">
              <a:defRPr sz="1800" b="0">
                <a:solidFill>
                  <a:srgbClr val="000000"/>
                </a:solidFill>
              </a:defRPr>
            </a:pPr>
            <a:r>
              <a:rPr sz="5625" b="1">
                <a:solidFill>
                  <a:srgbClr val="53585F"/>
                </a:solidFill>
              </a:rPr>
              <a:t>Title Text</a:t>
            </a:r>
          </a:p>
        </p:txBody>
      </p:sp>
      <p:sp>
        <p:nvSpPr>
          <p:cNvPr id="12" name="Shape 12"/>
          <p:cNvSpPr>
            <a:spLocks noGrp="1"/>
          </p:cNvSpPr>
          <p:nvPr>
            <p:ph type="body" idx="1"/>
          </p:nvPr>
        </p:nvSpPr>
        <p:spPr>
          <a:prstGeom prst="rect">
            <a:avLst/>
          </a:prstGeom>
        </p:spPr>
        <p:txBody>
          <a:bodyPr/>
          <a:lstStyle/>
          <a:p>
            <a:pPr lvl="0">
              <a:defRPr sz="1800"/>
            </a:pPr>
            <a:r>
              <a:rPr sz="2250"/>
              <a:t>Body Level One</a:t>
            </a:r>
          </a:p>
          <a:p>
            <a:pPr lvl="1">
              <a:defRPr sz="1800"/>
            </a:pPr>
            <a:r>
              <a:rPr sz="2250"/>
              <a:t>Body Level Two</a:t>
            </a:r>
          </a:p>
          <a:p>
            <a:pPr lvl="2">
              <a:defRPr sz="1800"/>
            </a:pPr>
            <a:r>
              <a:rPr sz="2250"/>
              <a:t>Body Level Three</a:t>
            </a:r>
          </a:p>
          <a:p>
            <a:pPr lvl="3">
              <a:defRPr sz="1800"/>
            </a:pPr>
            <a:r>
              <a:rPr sz="2250"/>
              <a:t>Body Level Four</a:t>
            </a:r>
          </a:p>
          <a:p>
            <a:pPr lvl="4">
              <a:defRPr sz="1800"/>
            </a:pPr>
            <a:r>
              <a:rPr sz="2250"/>
              <a:t>Body Level Five</a:t>
            </a:r>
          </a:p>
        </p:txBody>
      </p:sp>
    </p:spTree>
    <p:extLst>
      <p:ext uri="{BB962C8B-B14F-4D97-AF65-F5344CB8AC3E}">
        <p14:creationId xmlns:p14="http://schemas.microsoft.com/office/powerpoint/2010/main" val="3514284235"/>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jpeg"/>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3" name="Shape 3"/>
          <p:cNvSpPr>
            <a:spLocks noGrp="1"/>
          </p:cNvSpPr>
          <p:nvPr>
            <p:ph type="sldNum" sz="quarter" idx="2"/>
          </p:nvPr>
        </p:nvSpPr>
        <p:spPr>
          <a:xfrm>
            <a:off x="11582072" y="6492999"/>
            <a:ext cx="187552" cy="183896"/>
          </a:xfrm>
          <a:prstGeom prst="rect">
            <a:avLst/>
          </a:prstGeom>
          <a:ln w="12700">
            <a:miter lim="400000"/>
          </a:ln>
        </p:spPr>
        <p:txBody>
          <a:bodyPr wrap="none" lIns="0" tIns="0" rIns="0" bIns="0">
            <a:spAutoFit/>
          </a:bodyPr>
          <a:lstStyle>
            <a:lvl1pPr>
              <a:defRPr sz="1195">
                <a:solidFill>
                  <a:srgbClr val="656565"/>
                </a:solidFill>
              </a:defRPr>
            </a:lvl1pPr>
          </a:lstStyle>
          <a:p>
            <a:pPr lvl="0"/>
            <a:fld id="{86CB4B4D-7CA3-9044-876B-883B54F8677D}" type="slidenum">
              <a:t>‹#›</a:t>
            </a:fld>
            <a:endParaRPr/>
          </a:p>
        </p:txBody>
      </p:sp>
      <p:sp>
        <p:nvSpPr>
          <p:cNvPr id="4" name="Shape 4"/>
          <p:cNvSpPr>
            <a:spLocks noGrp="1"/>
          </p:cNvSpPr>
          <p:nvPr>
            <p:ph type="title"/>
          </p:nvPr>
        </p:nvSpPr>
        <p:spPr>
          <a:xfrm>
            <a:off x="1121011" y="1294606"/>
            <a:ext cx="10461391"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pPr lvl="0">
              <a:defRPr sz="1800" b="0">
                <a:solidFill>
                  <a:srgbClr val="000000"/>
                </a:solidFill>
              </a:defRPr>
            </a:pPr>
            <a:r>
              <a:rPr sz="5625" b="1">
                <a:solidFill>
                  <a:srgbClr val="53585F"/>
                </a:solidFill>
              </a:rPr>
              <a:t>Title Text</a:t>
            </a:r>
          </a:p>
        </p:txBody>
      </p:sp>
      <p:sp>
        <p:nvSpPr>
          <p:cNvPr id="5" name="Shape 5"/>
          <p:cNvSpPr>
            <a:spLocks noGrp="1"/>
          </p:cNvSpPr>
          <p:nvPr>
            <p:ph type="body" idx="1"/>
          </p:nvPr>
        </p:nvSpPr>
        <p:spPr>
          <a:xfrm>
            <a:off x="1121010" y="2850356"/>
            <a:ext cx="10461391" cy="230119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pPr lvl="0">
              <a:defRPr sz="1800"/>
            </a:pPr>
            <a:r>
              <a:rPr sz="2250"/>
              <a:t>Body Level One</a:t>
            </a:r>
          </a:p>
          <a:p>
            <a:pPr lvl="1">
              <a:defRPr sz="1800"/>
            </a:pPr>
            <a:r>
              <a:rPr sz="2250"/>
              <a:t>Body Level Two</a:t>
            </a:r>
          </a:p>
          <a:p>
            <a:pPr lvl="2">
              <a:defRPr sz="1800"/>
            </a:pPr>
            <a:r>
              <a:rPr sz="2250"/>
              <a:t>Body Level Three</a:t>
            </a:r>
          </a:p>
          <a:p>
            <a:pPr lvl="3">
              <a:defRPr sz="1800"/>
            </a:pPr>
            <a:r>
              <a:rPr sz="2250"/>
              <a:t>Body Level Four</a:t>
            </a:r>
          </a:p>
          <a:p>
            <a:pPr lvl="4">
              <a:defRPr sz="1800"/>
            </a:pPr>
            <a:r>
              <a:rPr sz="2250"/>
              <a:t>Body Level Five</a:t>
            </a:r>
          </a:p>
        </p:txBody>
      </p:sp>
    </p:spTree>
    <p:extLst>
      <p:ext uri="{BB962C8B-B14F-4D97-AF65-F5344CB8AC3E}">
        <p14:creationId xmlns:p14="http://schemas.microsoft.com/office/powerpoint/2010/main" val="801486267"/>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spd="med"/>
  <p:hf sldNum="0" hdr="0" ftr="0" dt="0"/>
  <p:txStyles>
    <p:titleStyle>
      <a:lvl1pPr defTabSz="410751">
        <a:defRPr sz="5625" b="1">
          <a:solidFill>
            <a:srgbClr val="53585F"/>
          </a:solidFill>
          <a:latin typeface="Trebuchet MS"/>
          <a:ea typeface="Trebuchet MS"/>
          <a:cs typeface="Trebuchet MS"/>
          <a:sym typeface="Trebuchet MS"/>
        </a:defRPr>
      </a:lvl1pPr>
      <a:lvl2pPr defTabSz="410751">
        <a:defRPr sz="5625" b="1">
          <a:solidFill>
            <a:srgbClr val="53585F"/>
          </a:solidFill>
          <a:latin typeface="Trebuchet MS"/>
          <a:ea typeface="Trebuchet MS"/>
          <a:cs typeface="Trebuchet MS"/>
          <a:sym typeface="Trebuchet MS"/>
        </a:defRPr>
      </a:lvl2pPr>
      <a:lvl3pPr defTabSz="410751">
        <a:defRPr sz="5625" b="1">
          <a:solidFill>
            <a:srgbClr val="53585F"/>
          </a:solidFill>
          <a:latin typeface="Trebuchet MS"/>
          <a:ea typeface="Trebuchet MS"/>
          <a:cs typeface="Trebuchet MS"/>
          <a:sym typeface="Trebuchet MS"/>
        </a:defRPr>
      </a:lvl3pPr>
      <a:lvl4pPr defTabSz="410751">
        <a:defRPr sz="5625" b="1">
          <a:solidFill>
            <a:srgbClr val="53585F"/>
          </a:solidFill>
          <a:latin typeface="Trebuchet MS"/>
          <a:ea typeface="Trebuchet MS"/>
          <a:cs typeface="Trebuchet MS"/>
          <a:sym typeface="Trebuchet MS"/>
        </a:defRPr>
      </a:lvl4pPr>
      <a:lvl5pPr defTabSz="410751">
        <a:defRPr sz="5625" b="1">
          <a:solidFill>
            <a:srgbClr val="53585F"/>
          </a:solidFill>
          <a:latin typeface="Trebuchet MS"/>
          <a:ea typeface="Trebuchet MS"/>
          <a:cs typeface="Trebuchet MS"/>
          <a:sym typeface="Trebuchet MS"/>
        </a:defRPr>
      </a:lvl5pPr>
      <a:lvl6pPr indent="321457" defTabSz="410751">
        <a:defRPr sz="5625" b="1">
          <a:solidFill>
            <a:srgbClr val="53585F"/>
          </a:solidFill>
          <a:latin typeface="Trebuchet MS"/>
          <a:ea typeface="Trebuchet MS"/>
          <a:cs typeface="Trebuchet MS"/>
          <a:sym typeface="Trebuchet MS"/>
        </a:defRPr>
      </a:lvl6pPr>
      <a:lvl7pPr indent="642915" defTabSz="410751">
        <a:defRPr sz="5625" b="1">
          <a:solidFill>
            <a:srgbClr val="53585F"/>
          </a:solidFill>
          <a:latin typeface="Trebuchet MS"/>
          <a:ea typeface="Trebuchet MS"/>
          <a:cs typeface="Trebuchet MS"/>
          <a:sym typeface="Trebuchet MS"/>
        </a:defRPr>
      </a:lvl7pPr>
      <a:lvl8pPr indent="964372" defTabSz="410751">
        <a:defRPr sz="5625" b="1">
          <a:solidFill>
            <a:srgbClr val="53585F"/>
          </a:solidFill>
          <a:latin typeface="Trebuchet MS"/>
          <a:ea typeface="Trebuchet MS"/>
          <a:cs typeface="Trebuchet MS"/>
          <a:sym typeface="Trebuchet MS"/>
        </a:defRPr>
      </a:lvl8pPr>
      <a:lvl9pPr indent="1285829" defTabSz="410751">
        <a:defRPr sz="5625" b="1">
          <a:solidFill>
            <a:srgbClr val="53585F"/>
          </a:solidFill>
          <a:latin typeface="Trebuchet MS"/>
          <a:ea typeface="Trebuchet MS"/>
          <a:cs typeface="Trebuchet MS"/>
          <a:sym typeface="Trebuchet MS"/>
        </a:defRPr>
      </a:lvl9pPr>
    </p:titleStyle>
    <p:bodyStyle>
      <a:lvl1pPr marL="241093" indent="-241093" defTabSz="410751">
        <a:lnSpc>
          <a:spcPct val="150000"/>
        </a:lnSpc>
        <a:spcBef>
          <a:spcPts val="492"/>
        </a:spcBef>
        <a:defRPr sz="2250">
          <a:latin typeface="Trebuchet MS"/>
          <a:ea typeface="Trebuchet MS"/>
          <a:cs typeface="Trebuchet MS"/>
          <a:sym typeface="Trebuchet MS"/>
        </a:defRPr>
      </a:lvl1pPr>
      <a:lvl2pPr marL="241093" indent="-80364" defTabSz="410751">
        <a:lnSpc>
          <a:spcPct val="150000"/>
        </a:lnSpc>
        <a:spcBef>
          <a:spcPts val="492"/>
        </a:spcBef>
        <a:defRPr sz="2250">
          <a:latin typeface="Trebuchet MS"/>
          <a:ea typeface="Trebuchet MS"/>
          <a:cs typeface="Trebuchet MS"/>
          <a:sym typeface="Trebuchet MS"/>
        </a:defRPr>
      </a:lvl2pPr>
      <a:lvl3pPr marL="241093" indent="80364" defTabSz="410751">
        <a:lnSpc>
          <a:spcPct val="150000"/>
        </a:lnSpc>
        <a:spcBef>
          <a:spcPts val="492"/>
        </a:spcBef>
        <a:defRPr sz="2250">
          <a:latin typeface="Trebuchet MS"/>
          <a:ea typeface="Trebuchet MS"/>
          <a:cs typeface="Trebuchet MS"/>
          <a:sym typeface="Trebuchet MS"/>
        </a:defRPr>
      </a:lvl3pPr>
      <a:lvl4pPr marL="241093" indent="241093" defTabSz="410751">
        <a:lnSpc>
          <a:spcPct val="150000"/>
        </a:lnSpc>
        <a:spcBef>
          <a:spcPts val="492"/>
        </a:spcBef>
        <a:defRPr sz="2250">
          <a:latin typeface="Trebuchet MS"/>
          <a:ea typeface="Trebuchet MS"/>
          <a:cs typeface="Trebuchet MS"/>
          <a:sym typeface="Trebuchet MS"/>
        </a:defRPr>
      </a:lvl4pPr>
      <a:lvl5pPr marL="241093" indent="401822" defTabSz="410751">
        <a:lnSpc>
          <a:spcPct val="150000"/>
        </a:lnSpc>
        <a:spcBef>
          <a:spcPts val="492"/>
        </a:spcBef>
        <a:defRPr sz="2250">
          <a:latin typeface="Trebuchet MS"/>
          <a:ea typeface="Trebuchet MS"/>
          <a:cs typeface="Trebuchet MS"/>
          <a:sym typeface="Trebuchet MS"/>
        </a:defRPr>
      </a:lvl5pPr>
      <a:lvl6pPr marL="241093" indent="723279" defTabSz="410751">
        <a:lnSpc>
          <a:spcPct val="150000"/>
        </a:lnSpc>
        <a:spcBef>
          <a:spcPts val="492"/>
        </a:spcBef>
        <a:defRPr sz="2250">
          <a:latin typeface="Trebuchet MS"/>
          <a:ea typeface="Trebuchet MS"/>
          <a:cs typeface="Trebuchet MS"/>
          <a:sym typeface="Trebuchet MS"/>
        </a:defRPr>
      </a:lvl6pPr>
      <a:lvl7pPr marL="241093" indent="1044736" defTabSz="410751">
        <a:lnSpc>
          <a:spcPct val="150000"/>
        </a:lnSpc>
        <a:spcBef>
          <a:spcPts val="492"/>
        </a:spcBef>
        <a:defRPr sz="2250">
          <a:latin typeface="Trebuchet MS"/>
          <a:ea typeface="Trebuchet MS"/>
          <a:cs typeface="Trebuchet MS"/>
          <a:sym typeface="Trebuchet MS"/>
        </a:defRPr>
      </a:lvl7pPr>
      <a:lvl8pPr marL="241093" indent="1366194" defTabSz="410751">
        <a:lnSpc>
          <a:spcPct val="150000"/>
        </a:lnSpc>
        <a:spcBef>
          <a:spcPts val="492"/>
        </a:spcBef>
        <a:defRPr sz="2250">
          <a:latin typeface="Trebuchet MS"/>
          <a:ea typeface="Trebuchet MS"/>
          <a:cs typeface="Trebuchet MS"/>
          <a:sym typeface="Trebuchet MS"/>
        </a:defRPr>
      </a:lvl8pPr>
      <a:lvl9pPr marL="241093" indent="1687651" defTabSz="410751">
        <a:lnSpc>
          <a:spcPct val="150000"/>
        </a:lnSpc>
        <a:spcBef>
          <a:spcPts val="492"/>
        </a:spcBef>
        <a:defRPr sz="2250">
          <a:latin typeface="Trebuchet MS"/>
          <a:ea typeface="Trebuchet MS"/>
          <a:cs typeface="Trebuchet MS"/>
          <a:sym typeface="Trebuchet MS"/>
        </a:defRPr>
      </a:lvl9pPr>
    </p:bodyStyle>
    <p:otherStyle>
      <a:lvl1pPr algn="ctr" defTabSz="410751">
        <a:defRPr sz="1195">
          <a:solidFill>
            <a:schemeClr val="tx1"/>
          </a:solidFill>
          <a:latin typeface="+mn-lt"/>
          <a:ea typeface="+mn-ea"/>
          <a:cs typeface="+mn-cs"/>
          <a:sym typeface="Trebuchet MS"/>
        </a:defRPr>
      </a:lvl1pPr>
      <a:lvl2pPr indent="160729" algn="ctr" defTabSz="410751">
        <a:defRPr sz="1195">
          <a:solidFill>
            <a:schemeClr val="tx1"/>
          </a:solidFill>
          <a:latin typeface="+mn-lt"/>
          <a:ea typeface="+mn-ea"/>
          <a:cs typeface="+mn-cs"/>
          <a:sym typeface="Trebuchet MS"/>
        </a:defRPr>
      </a:lvl2pPr>
      <a:lvl3pPr indent="321457" algn="ctr" defTabSz="410751">
        <a:defRPr sz="1195">
          <a:solidFill>
            <a:schemeClr val="tx1"/>
          </a:solidFill>
          <a:latin typeface="+mn-lt"/>
          <a:ea typeface="+mn-ea"/>
          <a:cs typeface="+mn-cs"/>
          <a:sym typeface="Trebuchet MS"/>
        </a:defRPr>
      </a:lvl3pPr>
      <a:lvl4pPr indent="482186" algn="ctr" defTabSz="410751">
        <a:defRPr sz="1195">
          <a:solidFill>
            <a:schemeClr val="tx1"/>
          </a:solidFill>
          <a:latin typeface="+mn-lt"/>
          <a:ea typeface="+mn-ea"/>
          <a:cs typeface="+mn-cs"/>
          <a:sym typeface="Trebuchet MS"/>
        </a:defRPr>
      </a:lvl4pPr>
      <a:lvl5pPr indent="642915" algn="ctr" defTabSz="410751">
        <a:defRPr sz="1195">
          <a:solidFill>
            <a:schemeClr val="tx1"/>
          </a:solidFill>
          <a:latin typeface="+mn-lt"/>
          <a:ea typeface="+mn-ea"/>
          <a:cs typeface="+mn-cs"/>
          <a:sym typeface="Trebuchet MS"/>
        </a:defRPr>
      </a:lvl5pPr>
      <a:lvl6pPr algn="ctr" defTabSz="410751">
        <a:defRPr sz="1195">
          <a:solidFill>
            <a:schemeClr val="tx1"/>
          </a:solidFill>
          <a:latin typeface="+mn-lt"/>
          <a:ea typeface="+mn-ea"/>
          <a:cs typeface="+mn-cs"/>
          <a:sym typeface="Trebuchet MS"/>
        </a:defRPr>
      </a:lvl6pPr>
      <a:lvl7pPr algn="ctr" defTabSz="410751">
        <a:defRPr sz="1195">
          <a:solidFill>
            <a:schemeClr val="tx1"/>
          </a:solidFill>
          <a:latin typeface="+mn-lt"/>
          <a:ea typeface="+mn-ea"/>
          <a:cs typeface="+mn-cs"/>
          <a:sym typeface="Trebuchet MS"/>
        </a:defRPr>
      </a:lvl7pPr>
      <a:lvl8pPr algn="ctr" defTabSz="410751">
        <a:defRPr sz="1195">
          <a:solidFill>
            <a:schemeClr val="tx1"/>
          </a:solidFill>
          <a:latin typeface="+mn-lt"/>
          <a:ea typeface="+mn-ea"/>
          <a:cs typeface="+mn-cs"/>
          <a:sym typeface="Trebuchet MS"/>
        </a:defRPr>
      </a:lvl8pPr>
      <a:lvl9pPr algn="ctr" defTabSz="410751">
        <a:defRPr sz="1195">
          <a:solidFill>
            <a:schemeClr val="tx1"/>
          </a:solidFill>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ASoKlgsZPCk?feature=oembed" TargetMode="External"/><Relationship Id="rId5" Type="http://schemas.openxmlformats.org/officeDocument/2006/relationships/image" Target="../media/image12.jpeg"/><Relationship Id="rId4" Type="http://schemas.openxmlformats.org/officeDocument/2006/relationships/hyperlink" Target="https://www.youtube.com/watch?v=ASoKlgsZPCk"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tvo.org/article/current-affairs/shared-values/how-safe-injection-sites-really-wor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www.macleans.ca/society/health/the-debate-over-safe-injection-sites/" TargetMode="External"/><Relationship Id="rId4" Type="http://schemas.openxmlformats.org/officeDocument/2006/relationships/hyperlink" Target="http://www.theglobeandmail.com/news/british-columbia/the-arguments-for-and-against-vancouvers-supervised-injection-site/article59615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6"/>
          <p:cNvSpPr>
            <a:spLocks noGrp="1"/>
          </p:cNvSpPr>
          <p:nvPr>
            <p:ph type="title"/>
          </p:nvPr>
        </p:nvSpPr>
        <p:spPr>
          <a:xfrm>
            <a:off x="1314450" y="2237971"/>
            <a:ext cx="9821119" cy="904476"/>
          </a:xfrm>
          <a:prstGeom prst="rect">
            <a:avLst/>
          </a:prstGeom>
        </p:spPr>
        <p:txBody>
          <a:bodyPr anchor="t"/>
          <a:lstStyle/>
          <a:p>
            <a:pPr marL="241093" indent="-241093" algn="l" defTabSz="642915" rtl="0">
              <a:spcBef>
                <a:spcPct val="20000"/>
              </a:spcBef>
              <a:defRPr/>
            </a:pPr>
            <a:r>
              <a:rPr lang="en-US" sz="3200" b="0" kern="1200" dirty="0">
                <a:solidFill>
                  <a:srgbClr val="53555F"/>
                </a:solidFill>
                <a:latin typeface="Trebuchet MS" panose="020B0603020202020204" pitchFamily="34" charset="0"/>
                <a:ea typeface="+mn-ea"/>
                <a:cs typeface="+mn-cs"/>
              </a:rPr>
              <a:t>THN Volunteer HIV Core Training Project</a:t>
            </a:r>
            <a:br>
              <a:rPr lang="en-US" sz="1687" b="0" kern="1200" dirty="0">
                <a:solidFill>
                  <a:prstClr val="black"/>
                </a:solidFill>
                <a:latin typeface="Calibri"/>
                <a:ea typeface="+mn-ea"/>
                <a:cs typeface="+mn-cs"/>
              </a:rPr>
            </a:br>
            <a:br>
              <a:rPr lang="en-US" sz="2250" b="0" i="1" kern="1200" dirty="0">
                <a:solidFill>
                  <a:prstClr val="black"/>
                </a:solidFill>
                <a:latin typeface="Calibri"/>
                <a:ea typeface="+mn-ea"/>
                <a:cs typeface="+mn-cs"/>
              </a:rPr>
            </a:br>
            <a:endParaRPr dirty="0"/>
          </a:p>
        </p:txBody>
      </p:sp>
      <p:sp>
        <p:nvSpPr>
          <p:cNvPr id="2" name="TextBox 1"/>
          <p:cNvSpPr txBox="1"/>
          <p:nvPr/>
        </p:nvSpPr>
        <p:spPr>
          <a:xfrm>
            <a:off x="1314450" y="3142447"/>
            <a:ext cx="8229600" cy="954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584200" rtl="0" fontAlgn="auto" latinLnBrk="1" hangingPunct="0">
              <a:lnSpc>
                <a:spcPct val="100000"/>
              </a:lnSpc>
              <a:spcBef>
                <a:spcPts val="0"/>
              </a:spcBef>
              <a:spcAft>
                <a:spcPts val="0"/>
              </a:spcAft>
              <a:buClrTx/>
              <a:buSzTx/>
              <a:buFontTx/>
              <a:buNone/>
              <a:tabLst/>
            </a:pPr>
            <a:r>
              <a:rPr kumimoji="0" lang="en-US" sz="5600" b="0" i="0" u="none" strike="noStrike" cap="none" spc="0" normalizeH="0" baseline="0">
                <a:ln>
                  <a:noFill/>
                </a:ln>
                <a:solidFill>
                  <a:srgbClr val="53555F"/>
                </a:solidFill>
                <a:effectLst/>
                <a:uFillTx/>
                <a:latin typeface="Trebuchet MS"/>
                <a:ea typeface="Trebuchet MS"/>
                <a:cs typeface="Trebuchet MS"/>
                <a:sym typeface="Trebuchet MS"/>
              </a:rPr>
              <a:t>Harm</a:t>
            </a:r>
            <a:r>
              <a:rPr kumimoji="0" lang="en-US" sz="5600" b="0" i="0" u="none" strike="noStrike" cap="none" spc="0" normalizeH="0">
                <a:ln>
                  <a:noFill/>
                </a:ln>
                <a:solidFill>
                  <a:srgbClr val="53555F"/>
                </a:solidFill>
                <a:effectLst/>
                <a:uFillTx/>
                <a:latin typeface="Trebuchet MS"/>
                <a:ea typeface="Trebuchet MS"/>
                <a:cs typeface="Trebuchet MS"/>
                <a:sym typeface="Trebuchet MS"/>
              </a:rPr>
              <a:t> Reduction</a:t>
            </a:r>
            <a:endParaRPr kumimoji="0" lang="en-US" sz="5600" b="0" i="0" u="none" strike="noStrike" cap="none" spc="0" normalizeH="0" dirty="0">
              <a:ln>
                <a:noFill/>
              </a:ln>
              <a:solidFill>
                <a:srgbClr val="53555F"/>
              </a:solidFill>
              <a:effectLst/>
              <a:uFillTx/>
              <a:latin typeface="Trebuchet MS"/>
              <a:ea typeface="Trebuchet MS"/>
              <a:cs typeface="Trebuchet MS"/>
              <a:sym typeface="Trebuchet MS"/>
            </a:endParaRPr>
          </a:p>
        </p:txBody>
      </p:sp>
    </p:spTree>
    <p:extLst>
      <p:ext uri="{BB962C8B-B14F-4D97-AF65-F5344CB8AC3E}">
        <p14:creationId xmlns:p14="http://schemas.microsoft.com/office/powerpoint/2010/main" val="92133484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918" y="496613"/>
            <a:ext cx="10461391" cy="1959984"/>
          </a:xfrm>
        </p:spPr>
        <p:txBody>
          <a:bodyPr>
            <a:noAutofit/>
          </a:bodyPr>
          <a:lstStyle/>
          <a:p>
            <a:pPr algn="ctr"/>
            <a:r>
              <a:rPr lang="en-US" sz="2800" b="1" dirty="0">
                <a:latin typeface="Trebuchet MS" panose="020B0603020202020204" pitchFamily="34" charset="0"/>
              </a:rPr>
              <a:t>Harm reduction provides options in a non-judgmental, non-coercive way and strongly advocates that the individuals and communities affected by drug use be involved in the creation of and implementation of harm reduction interventions.</a:t>
            </a:r>
          </a:p>
        </p:txBody>
      </p:sp>
      <p:pic>
        <p:nvPicPr>
          <p:cNvPr id="8194" name="Picture 2"/>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bwMode="auto">
          <a:xfrm>
            <a:off x="3452885" y="2552132"/>
            <a:ext cx="5117910" cy="3862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818831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124" y="748696"/>
            <a:ext cx="10461391" cy="1508126"/>
          </a:xfrm>
        </p:spPr>
        <p:txBody>
          <a:bodyPr/>
          <a:lstStyle/>
          <a:p>
            <a:pPr algn="ctr"/>
            <a:r>
              <a:rPr lang="en-CA" sz="6000" b="1" dirty="0">
                <a:solidFill>
                  <a:prstClr val="black"/>
                </a:solidFill>
                <a:latin typeface="Trebuchet MS" panose="020B0603020202020204" pitchFamily="34" charset="0"/>
              </a:rPr>
              <a:t>What Harm Reduction is NOT</a:t>
            </a:r>
            <a:endParaRPr lang="en-CA" sz="6000" dirty="0">
              <a:latin typeface="Trebuchet MS" panose="020B0603020202020204" pitchFamily="34" charset="0"/>
            </a:endParaRPr>
          </a:p>
        </p:txBody>
      </p:sp>
      <p:sp>
        <p:nvSpPr>
          <p:cNvPr id="3" name="Content Placeholder 2"/>
          <p:cNvSpPr>
            <a:spLocks noGrp="1"/>
          </p:cNvSpPr>
          <p:nvPr>
            <p:ph type="body" idx="1"/>
          </p:nvPr>
        </p:nvSpPr>
        <p:spPr>
          <a:xfrm>
            <a:off x="1052772" y="1460311"/>
            <a:ext cx="10461391" cy="4626590"/>
          </a:xfrm>
        </p:spPr>
        <p:txBody>
          <a:bodyPr/>
          <a:lstStyle/>
          <a:p>
            <a:endParaRPr lang="en-CA" dirty="0">
              <a:solidFill>
                <a:schemeClr val="tx1"/>
              </a:solidFill>
            </a:endParaRPr>
          </a:p>
          <a:p>
            <a:r>
              <a:rPr lang="en-CA" sz="2800" dirty="0">
                <a:solidFill>
                  <a:schemeClr val="tx1"/>
                </a:solidFill>
              </a:rPr>
              <a:t>About abstinence</a:t>
            </a:r>
          </a:p>
          <a:p>
            <a:r>
              <a:rPr lang="en-CA" sz="2800" dirty="0">
                <a:solidFill>
                  <a:schemeClr val="tx1"/>
                </a:solidFill>
              </a:rPr>
              <a:t>A stepping stone to abstinence</a:t>
            </a:r>
          </a:p>
          <a:p>
            <a:r>
              <a:rPr lang="en-CA" sz="2800" dirty="0">
                <a:solidFill>
                  <a:schemeClr val="tx1"/>
                </a:solidFill>
              </a:rPr>
              <a:t>Anti-abstinence</a:t>
            </a:r>
          </a:p>
          <a:p>
            <a:r>
              <a:rPr lang="en-CA" sz="2800" dirty="0">
                <a:solidFill>
                  <a:schemeClr val="tx1"/>
                </a:solidFill>
              </a:rPr>
              <a:t>The best response for everyone</a:t>
            </a:r>
          </a:p>
          <a:p>
            <a:r>
              <a:rPr lang="en-CA" sz="2800" dirty="0">
                <a:solidFill>
                  <a:schemeClr val="tx1"/>
                </a:solidFill>
              </a:rPr>
              <a:t>Does not say that drugs are good and that all behaviours </a:t>
            </a:r>
          </a:p>
          <a:p>
            <a:r>
              <a:rPr lang="en-CA" sz="2800" dirty="0">
                <a:solidFill>
                  <a:schemeClr val="tx1"/>
                </a:solidFill>
              </a:rPr>
              <a:t>	are acceptable</a:t>
            </a:r>
          </a:p>
          <a:p>
            <a:endParaRPr lang="en-CA" dirty="0"/>
          </a:p>
        </p:txBody>
      </p:sp>
    </p:spTree>
    <p:extLst>
      <p:ext uri="{BB962C8B-B14F-4D97-AF65-F5344CB8AC3E}">
        <p14:creationId xmlns:p14="http://schemas.microsoft.com/office/powerpoint/2010/main" val="148690258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420" y="185852"/>
            <a:ext cx="10461391" cy="1250575"/>
          </a:xfrm>
        </p:spPr>
        <p:txBody>
          <a:bodyPr/>
          <a:lstStyle/>
          <a:p>
            <a:pPr algn="ctr"/>
            <a:r>
              <a:rPr lang="en-CA" sz="4400" b="1" dirty="0">
                <a:solidFill>
                  <a:prstClr val="black"/>
                </a:solidFill>
                <a:latin typeface="Trebuchet MS" panose="020B0603020202020204" pitchFamily="34" charset="0"/>
              </a:rPr>
              <a:t>What Harm Reduction IS:</a:t>
            </a:r>
            <a:endParaRPr lang="en-CA" sz="4400" dirty="0">
              <a:latin typeface="Trebuchet MS" panose="020B0603020202020204" pitchFamily="34" charset="0"/>
            </a:endParaRPr>
          </a:p>
        </p:txBody>
      </p:sp>
      <p:sp>
        <p:nvSpPr>
          <p:cNvPr id="3" name="Content Placeholder 2"/>
          <p:cNvSpPr>
            <a:spLocks noGrp="1"/>
          </p:cNvSpPr>
          <p:nvPr>
            <p:ph type="body" idx="1"/>
          </p:nvPr>
        </p:nvSpPr>
        <p:spPr>
          <a:xfrm>
            <a:off x="970885" y="1180331"/>
            <a:ext cx="10461391" cy="4729150"/>
          </a:xfrm>
        </p:spPr>
        <p:txBody>
          <a:bodyPr>
            <a:noAutofit/>
          </a:bodyPr>
          <a:lstStyle/>
          <a:p>
            <a:pPr marL="0" algn="just"/>
            <a:r>
              <a:rPr lang="en-CA" sz="2000" dirty="0">
                <a:solidFill>
                  <a:prstClr val="black"/>
                </a:solidFill>
              </a:rPr>
              <a:t>About social inclusion</a:t>
            </a:r>
          </a:p>
          <a:p>
            <a:pPr marL="0" algn="just"/>
            <a:r>
              <a:rPr lang="en-CA" sz="2000" dirty="0">
                <a:solidFill>
                  <a:prstClr val="black"/>
                </a:solidFill>
              </a:rPr>
              <a:t>About practices, programs, policies…all aimed at reducing harms associated with substance use</a:t>
            </a:r>
          </a:p>
          <a:p>
            <a:pPr marL="0" algn="just"/>
            <a:r>
              <a:rPr lang="en-CA" sz="2000" dirty="0">
                <a:solidFill>
                  <a:prstClr val="black"/>
                </a:solidFill>
              </a:rPr>
              <a:t>About legal AND illegal substances</a:t>
            </a:r>
          </a:p>
          <a:p>
            <a:pPr marL="0" algn="just"/>
            <a:r>
              <a:rPr lang="en-CA" sz="2000" dirty="0">
                <a:solidFill>
                  <a:prstClr val="black"/>
                </a:solidFill>
              </a:rPr>
              <a:t>Founded on public health and social justice</a:t>
            </a:r>
          </a:p>
          <a:p>
            <a:pPr marL="0" indent="0" algn="just"/>
            <a:r>
              <a:rPr lang="en-CA" sz="2000" dirty="0">
                <a:solidFill>
                  <a:prstClr val="black"/>
                </a:solidFill>
              </a:rPr>
              <a:t>Founded on knowledge that many drug-related programs are the result of failed policy and laws</a:t>
            </a:r>
          </a:p>
          <a:p>
            <a:pPr marL="0" algn="just"/>
            <a:r>
              <a:rPr lang="en-CA" sz="2000" dirty="0">
                <a:solidFill>
                  <a:prstClr val="black"/>
                </a:solidFill>
              </a:rPr>
              <a:t>Value-based about drug use</a:t>
            </a:r>
          </a:p>
          <a:p>
            <a:pPr marL="0" algn="just"/>
            <a:r>
              <a:rPr lang="en-CA" sz="2000" dirty="0">
                <a:solidFill>
                  <a:prstClr val="black"/>
                </a:solidFill>
              </a:rPr>
              <a:t>Founded on principles of respect</a:t>
            </a:r>
          </a:p>
          <a:p>
            <a:pPr marL="0" algn="just"/>
            <a:r>
              <a:rPr lang="en-CA" sz="2000" dirty="0">
                <a:solidFill>
                  <a:prstClr val="black"/>
                </a:solidFill>
              </a:rPr>
              <a:t>Requires us to think systemically</a:t>
            </a:r>
          </a:p>
        </p:txBody>
      </p:sp>
    </p:spTree>
    <p:extLst>
      <p:ext uri="{BB962C8B-B14F-4D97-AF65-F5344CB8AC3E}">
        <p14:creationId xmlns:p14="http://schemas.microsoft.com/office/powerpoint/2010/main" val="142821936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237" y="382136"/>
            <a:ext cx="10461391" cy="1141997"/>
          </a:xfrm>
        </p:spPr>
        <p:txBody>
          <a:bodyPr/>
          <a:lstStyle/>
          <a:p>
            <a:pPr algn="ctr"/>
            <a:r>
              <a:rPr lang="en-CA" sz="4000" b="1" dirty="0">
                <a:solidFill>
                  <a:prstClr val="black"/>
                </a:solidFill>
                <a:latin typeface="Calibri"/>
              </a:rPr>
              <a:t>How does our Language Reflect our </a:t>
            </a:r>
            <a:r>
              <a:rPr lang="en-CA" sz="4000" dirty="0">
                <a:solidFill>
                  <a:prstClr val="black"/>
                </a:solidFill>
                <a:latin typeface="Calibri"/>
              </a:rPr>
              <a:t>B</a:t>
            </a:r>
            <a:r>
              <a:rPr lang="en-CA" sz="4000" b="1" dirty="0">
                <a:solidFill>
                  <a:prstClr val="black"/>
                </a:solidFill>
                <a:latin typeface="Calibri"/>
              </a:rPr>
              <a:t>eliefs</a:t>
            </a:r>
            <a:endParaRPr lang="en-CA" sz="4000" dirty="0"/>
          </a:p>
        </p:txBody>
      </p:sp>
      <p:sp>
        <p:nvSpPr>
          <p:cNvPr id="3" name="Content Placeholder 2"/>
          <p:cNvSpPr>
            <a:spLocks noGrp="1"/>
          </p:cNvSpPr>
          <p:nvPr>
            <p:ph type="body" idx="1"/>
          </p:nvPr>
        </p:nvSpPr>
        <p:spPr>
          <a:xfrm>
            <a:off x="1052772" y="1528348"/>
            <a:ext cx="10461391" cy="4397188"/>
          </a:xfrm>
        </p:spPr>
        <p:txBody>
          <a:bodyPr>
            <a:normAutofit fontScale="25000" lnSpcReduction="20000"/>
          </a:bodyPr>
          <a:lstStyle/>
          <a:p>
            <a:r>
              <a:rPr lang="en-CA" sz="7600" dirty="0">
                <a:solidFill>
                  <a:srgbClr val="C00000"/>
                </a:solidFill>
              </a:rPr>
              <a:t>Drunks”, “Alcoholics”    </a:t>
            </a:r>
            <a:r>
              <a:rPr lang="en-CA" sz="7600" dirty="0">
                <a:solidFill>
                  <a:prstClr val="black"/>
                </a:solidFill>
              </a:rPr>
              <a:t>		&gt;&gt;&gt;  						Individuals with problem alcohol use 					          										or  “Alcohol users”, “substance user”.</a:t>
            </a:r>
          </a:p>
          <a:p>
            <a:r>
              <a:rPr lang="en-CA" sz="7600" dirty="0">
                <a:solidFill>
                  <a:srgbClr val="C00000"/>
                </a:solidFill>
              </a:rPr>
              <a:t>“Druggies”, </a:t>
            </a:r>
            <a:r>
              <a:rPr lang="en-CA" sz="7600" dirty="0">
                <a:solidFill>
                  <a:prstClr val="black"/>
                </a:solidFill>
              </a:rPr>
              <a:t>					&gt;&gt;&gt; 	     					“people  who use drugs” 	</a:t>
            </a:r>
          </a:p>
          <a:p>
            <a:r>
              <a:rPr lang="en-CA" sz="7600" dirty="0">
                <a:solidFill>
                  <a:srgbClr val="C00000"/>
                </a:solidFill>
              </a:rPr>
              <a:t>“Junkies”, 	</a:t>
            </a:r>
            <a:r>
              <a:rPr lang="en-CA" sz="7600" dirty="0">
                <a:solidFill>
                  <a:prstClr val="black"/>
                </a:solidFill>
              </a:rPr>
              <a:t>										 	  	“a person living with an addiction”</a:t>
            </a:r>
          </a:p>
          <a:p>
            <a:r>
              <a:rPr lang="en-CA" sz="7600" dirty="0">
                <a:solidFill>
                  <a:srgbClr val="C00000"/>
                </a:solidFill>
              </a:rPr>
              <a:t>“Crack Heads” </a:t>
            </a:r>
            <a:r>
              <a:rPr lang="en-CA" sz="7600" dirty="0">
                <a:solidFill>
                  <a:prstClr val="black"/>
                </a:solidFill>
              </a:rPr>
              <a:t>			           							or “active substance users”.</a:t>
            </a:r>
          </a:p>
          <a:p>
            <a:pPr>
              <a:spcBef>
                <a:spcPts val="600"/>
              </a:spcBef>
            </a:pPr>
            <a:endParaRPr lang="en-CA" sz="7600" dirty="0">
              <a:solidFill>
                <a:prstClr val="black"/>
              </a:solidFill>
            </a:endParaRPr>
          </a:p>
          <a:p>
            <a:r>
              <a:rPr lang="en-CA" sz="7600" dirty="0">
                <a:solidFill>
                  <a:srgbClr val="C00000"/>
                </a:solidFill>
              </a:rPr>
              <a:t>“Drug Abuse”, </a:t>
            </a:r>
            <a:r>
              <a:rPr lang="en-CA" sz="7600" dirty="0">
                <a:solidFill>
                  <a:prstClr val="black"/>
                </a:solidFill>
              </a:rPr>
              <a:t>					&gt;&gt;&gt; 						“Substance use” or  		 </a:t>
            </a:r>
          </a:p>
          <a:p>
            <a:r>
              <a:rPr lang="en-CA" sz="7600" dirty="0">
                <a:solidFill>
                  <a:srgbClr val="C00000"/>
                </a:solidFill>
              </a:rPr>
              <a:t>“Substance Abuse” </a:t>
            </a:r>
            <a:r>
              <a:rPr lang="en-CA" sz="7600" dirty="0">
                <a:solidFill>
                  <a:prstClr val="black"/>
                </a:solidFill>
              </a:rPr>
              <a:t>										 “Problem Substance Use”.</a:t>
            </a:r>
          </a:p>
          <a:p>
            <a:pPr>
              <a:spcBef>
                <a:spcPts val="600"/>
              </a:spcBef>
            </a:pPr>
            <a:endParaRPr lang="en-CA" sz="7600" dirty="0">
              <a:solidFill>
                <a:prstClr val="black"/>
              </a:solidFill>
            </a:endParaRPr>
          </a:p>
          <a:p>
            <a:r>
              <a:rPr lang="en-CA" sz="7600" dirty="0">
                <a:solidFill>
                  <a:srgbClr val="C00000"/>
                </a:solidFill>
              </a:rPr>
              <a:t>“clean”, “dirty”</a:t>
            </a:r>
            <a:r>
              <a:rPr lang="en-CA" sz="7600" dirty="0">
                <a:solidFill>
                  <a:prstClr val="black"/>
                </a:solidFill>
              </a:rPr>
              <a:t>				 &gt;&gt;&gt;		  				“new or used” equipment</a:t>
            </a:r>
            <a:endParaRPr lang="en-CA" sz="7600" dirty="0"/>
          </a:p>
          <a:p>
            <a:endParaRPr lang="en-CA" dirty="0"/>
          </a:p>
        </p:txBody>
      </p:sp>
    </p:spTree>
    <p:extLst>
      <p:ext uri="{BB962C8B-B14F-4D97-AF65-F5344CB8AC3E}">
        <p14:creationId xmlns:p14="http://schemas.microsoft.com/office/powerpoint/2010/main" val="161587254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533" y="1257199"/>
            <a:ext cx="10461391" cy="634663"/>
          </a:xfrm>
        </p:spPr>
        <p:txBody>
          <a:bodyPr>
            <a:noAutofit/>
          </a:bodyPr>
          <a:lstStyle/>
          <a:p>
            <a:pPr algn="ctr"/>
            <a:r>
              <a:rPr lang="en-US" sz="2000" b="1" dirty="0">
                <a:latin typeface="Trebuchet MS" panose="020B0603020202020204" pitchFamily="34" charset="0"/>
              </a:rPr>
              <a:t>AIVL AUSTRALIAN STIGMA &amp; DISCRIMINATION OF INJECTION DRUG USERS</a:t>
            </a:r>
          </a:p>
        </p:txBody>
      </p:sp>
      <p:sp>
        <p:nvSpPr>
          <p:cNvPr id="3" name="Text Placeholder 2"/>
          <p:cNvSpPr>
            <a:spLocks noGrp="1"/>
          </p:cNvSpPr>
          <p:nvPr>
            <p:ph type="body" idx="1"/>
          </p:nvPr>
        </p:nvSpPr>
        <p:spPr>
          <a:xfrm>
            <a:off x="1039124" y="6164317"/>
            <a:ext cx="10461391" cy="331076"/>
          </a:xfrm>
        </p:spPr>
        <p:txBody>
          <a:bodyPr/>
          <a:lstStyle/>
          <a:p>
            <a:pPr algn="ctr"/>
            <a:r>
              <a:rPr lang="en-US" sz="1050" dirty="0">
                <a:hlinkClick r:id="rId4"/>
              </a:rPr>
              <a:t>https://www.youtube.com/watch?v=ASoKlgsZPCk</a:t>
            </a:r>
            <a:endParaRPr lang="en-US" sz="1050" dirty="0"/>
          </a:p>
        </p:txBody>
      </p:sp>
      <p:pic>
        <p:nvPicPr>
          <p:cNvPr id="4" name="Online Media 3" title="Stigma and Discrimination of Injecting Drug Users">
            <a:hlinkClick r:id="" action="ppaction://media"/>
            <a:extLst>
              <a:ext uri="{FF2B5EF4-FFF2-40B4-BE49-F238E27FC236}">
                <a16:creationId xmlns:a16="http://schemas.microsoft.com/office/drawing/2014/main" id="{382E0860-7CA1-AC44-510B-CFD2B09BC126}"/>
              </a:ext>
            </a:extLst>
          </p:cNvPr>
          <p:cNvPicPr>
            <a:picLocks noRot="1" noChangeAspect="1"/>
          </p:cNvPicPr>
          <p:nvPr>
            <a:videoFile r:link="rId1"/>
          </p:nvPr>
        </p:nvPicPr>
        <p:blipFill>
          <a:blip r:embed="rId5"/>
          <a:stretch>
            <a:fillRect/>
          </a:stretch>
        </p:blipFill>
        <p:spPr>
          <a:xfrm>
            <a:off x="1907628" y="1781503"/>
            <a:ext cx="9207062" cy="4209394"/>
          </a:xfrm>
          <a:prstGeom prst="rect">
            <a:avLst/>
          </a:prstGeom>
        </p:spPr>
      </p:pic>
    </p:spTree>
    <p:extLst>
      <p:ext uri="{BB962C8B-B14F-4D97-AF65-F5344CB8AC3E}">
        <p14:creationId xmlns:p14="http://schemas.microsoft.com/office/powerpoint/2010/main" val="19600041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011" y="847166"/>
            <a:ext cx="10461391" cy="1398494"/>
          </a:xfrm>
        </p:spPr>
        <p:txBody>
          <a:bodyPr>
            <a:noAutofit/>
          </a:bodyPr>
          <a:lstStyle/>
          <a:p>
            <a:pPr algn="ctr"/>
            <a:r>
              <a:rPr lang="en-CA" sz="4000" b="1" dirty="0">
                <a:solidFill>
                  <a:prstClr val="black"/>
                </a:solidFill>
                <a:latin typeface="Trebuchet MS" panose="020B0603020202020204" pitchFamily="34" charset="0"/>
              </a:rPr>
              <a:t>Determinants of Health  </a:t>
            </a:r>
            <a:br>
              <a:rPr lang="en-CA" sz="4000" b="1" dirty="0">
                <a:solidFill>
                  <a:prstClr val="black"/>
                </a:solidFill>
                <a:latin typeface="Trebuchet MS" panose="020B0603020202020204" pitchFamily="34" charset="0"/>
              </a:rPr>
            </a:br>
            <a:r>
              <a:rPr lang="en-CA" sz="4000" b="1" dirty="0">
                <a:solidFill>
                  <a:prstClr val="black"/>
                </a:solidFill>
                <a:latin typeface="Trebuchet MS" panose="020B0603020202020204" pitchFamily="34" charset="0"/>
              </a:rPr>
              <a:t>Vulnerability Substance Use</a:t>
            </a:r>
            <a:br>
              <a:rPr lang="en-CA" sz="4000" b="1" dirty="0">
                <a:solidFill>
                  <a:prstClr val="black"/>
                </a:solidFill>
                <a:latin typeface="Trebuchet MS" panose="020B0603020202020204" pitchFamily="34" charset="0"/>
              </a:rPr>
            </a:br>
            <a:r>
              <a:rPr lang="en-CA" sz="4000" b="1" dirty="0">
                <a:solidFill>
                  <a:prstClr val="black"/>
                </a:solidFill>
                <a:latin typeface="Trebuchet MS" panose="020B0603020202020204" pitchFamily="34" charset="0"/>
              </a:rPr>
              <a:t> &amp; HIV Infection</a:t>
            </a:r>
            <a:endParaRPr lang="en-CA" sz="4000" b="1" dirty="0">
              <a:latin typeface="Trebuchet MS" panose="020B0603020202020204" pitchFamily="34" charset="0"/>
            </a:endParaRPr>
          </a:p>
        </p:txBody>
      </p:sp>
      <p:sp>
        <p:nvSpPr>
          <p:cNvPr id="3" name="Text Placeholder 2"/>
          <p:cNvSpPr>
            <a:spLocks noGrp="1"/>
          </p:cNvSpPr>
          <p:nvPr>
            <p:ph type="body" idx="1"/>
          </p:nvPr>
        </p:nvSpPr>
        <p:spPr>
          <a:xfrm>
            <a:off x="1011828" y="2488909"/>
            <a:ext cx="10461391" cy="3913095"/>
          </a:xfrm>
        </p:spPr>
        <p:txBody>
          <a:bodyPr>
            <a:normAutofit fontScale="92500" lnSpcReduction="20000"/>
          </a:bodyPr>
          <a:lstStyle/>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Income and Social status</a:t>
            </a:r>
          </a:p>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Social Support Networks  </a:t>
            </a:r>
          </a:p>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Education</a:t>
            </a:r>
          </a:p>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Employment/Working Conditions</a:t>
            </a:r>
          </a:p>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Social environments</a:t>
            </a:r>
          </a:p>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Physical Environments</a:t>
            </a:r>
          </a:p>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Personal Health Practices and Coping Skills</a:t>
            </a:r>
          </a:p>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Healthy Child Development</a:t>
            </a:r>
          </a:p>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Biology and Genetic Endowment</a:t>
            </a:r>
          </a:p>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Health Sciences</a:t>
            </a:r>
          </a:p>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Gender</a:t>
            </a:r>
          </a:p>
          <a:p>
            <a:pPr marL="192874"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Culture                 </a:t>
            </a:r>
          </a:p>
          <a:p>
            <a:endParaRPr lang="en-CA" dirty="0"/>
          </a:p>
        </p:txBody>
      </p:sp>
    </p:spTree>
    <p:extLst>
      <p:ext uri="{BB962C8B-B14F-4D97-AF65-F5344CB8AC3E}">
        <p14:creationId xmlns:p14="http://schemas.microsoft.com/office/powerpoint/2010/main" val="219354108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67" y="643051"/>
            <a:ext cx="10461391" cy="1344705"/>
          </a:xfrm>
        </p:spPr>
        <p:txBody>
          <a:bodyPr>
            <a:noAutofit/>
          </a:bodyPr>
          <a:lstStyle/>
          <a:p>
            <a:pPr algn="ctr"/>
            <a:r>
              <a:rPr lang="en-CA" sz="4000" b="1" dirty="0">
                <a:solidFill>
                  <a:prstClr val="black"/>
                </a:solidFill>
                <a:latin typeface="Trebuchet MS" panose="020B0603020202020204" pitchFamily="34" charset="0"/>
              </a:rPr>
              <a:t>Determinants of Health</a:t>
            </a:r>
            <a:br>
              <a:rPr lang="en-CA" sz="4000" b="1" dirty="0">
                <a:solidFill>
                  <a:prstClr val="black"/>
                </a:solidFill>
                <a:latin typeface="Trebuchet MS" panose="020B0603020202020204" pitchFamily="34" charset="0"/>
              </a:rPr>
            </a:br>
            <a:r>
              <a:rPr lang="en-CA" sz="4000" b="1" dirty="0">
                <a:solidFill>
                  <a:prstClr val="black"/>
                </a:solidFill>
                <a:latin typeface="Trebuchet MS" panose="020B0603020202020204" pitchFamily="34" charset="0"/>
              </a:rPr>
              <a:t>Vulnerability to Substance Use</a:t>
            </a:r>
            <a:br>
              <a:rPr lang="en-CA" sz="4000" b="1" dirty="0">
                <a:solidFill>
                  <a:prstClr val="black"/>
                </a:solidFill>
                <a:latin typeface="Trebuchet MS" panose="020B0603020202020204" pitchFamily="34" charset="0"/>
              </a:rPr>
            </a:br>
            <a:r>
              <a:rPr lang="en-CA" sz="4000" b="1" dirty="0">
                <a:solidFill>
                  <a:prstClr val="black"/>
                </a:solidFill>
                <a:latin typeface="Trebuchet MS" panose="020B0603020202020204" pitchFamily="34" charset="0"/>
              </a:rPr>
              <a:t> &amp; HIV Infection</a:t>
            </a:r>
            <a:endParaRPr lang="en-CA" sz="4000" b="1" dirty="0">
              <a:latin typeface="Trebuchet MS" panose="020B0603020202020204" pitchFamily="34" charset="0"/>
            </a:endParaRPr>
          </a:p>
        </p:txBody>
      </p:sp>
      <p:sp>
        <p:nvSpPr>
          <p:cNvPr id="3" name="Text Placeholder 2"/>
          <p:cNvSpPr>
            <a:spLocks noGrp="1"/>
          </p:cNvSpPr>
          <p:nvPr>
            <p:ph type="body" idx="1"/>
          </p:nvPr>
        </p:nvSpPr>
        <p:spPr>
          <a:xfrm>
            <a:off x="832715" y="2395584"/>
            <a:ext cx="10681448" cy="4289611"/>
          </a:xfrm>
        </p:spPr>
        <p:txBody>
          <a:bodyPr>
            <a:normAutofit fontScale="92500" lnSpcReduction="20000"/>
          </a:bodyPr>
          <a:lstStyle/>
          <a:p>
            <a:pPr marL="0" indent="0" defTabSz="642915">
              <a:lnSpc>
                <a:spcPct val="100000"/>
              </a:lnSpc>
              <a:spcBef>
                <a:spcPct val="20000"/>
              </a:spcBef>
              <a:buClr>
                <a:srgbClr val="9BBB59"/>
              </a:buClr>
              <a:buNone/>
              <a:defRPr/>
            </a:pPr>
            <a:r>
              <a:rPr lang="en-CA" sz="2200" b="1" dirty="0">
                <a:solidFill>
                  <a:prstClr val="black"/>
                </a:solidFill>
                <a:latin typeface="Trebuchet MS" panose="020B0603020202020204" pitchFamily="34" charset="0"/>
              </a:rPr>
              <a:t>People use drugs for a variety of personal and systemic reasons.</a:t>
            </a:r>
            <a:endParaRPr lang="en-CA" sz="2200" b="1" i="1" dirty="0">
              <a:solidFill>
                <a:prstClr val="black"/>
              </a:solidFill>
              <a:latin typeface="Trebuchet MS" panose="020B0603020202020204" pitchFamily="34" charset="0"/>
            </a:endParaRPr>
          </a:p>
          <a:p>
            <a:pPr marL="0" indent="0" defTabSz="642915">
              <a:lnSpc>
                <a:spcPct val="100000"/>
              </a:lnSpc>
              <a:spcBef>
                <a:spcPct val="20000"/>
              </a:spcBef>
              <a:buClr>
                <a:srgbClr val="9BBB59"/>
              </a:buClr>
              <a:buNone/>
              <a:defRPr/>
            </a:pPr>
            <a:endParaRPr lang="en-CA" sz="2200" b="1" dirty="0">
              <a:solidFill>
                <a:prstClr val="black"/>
              </a:solidFill>
              <a:latin typeface="Trebuchet MS" panose="020B0603020202020204" pitchFamily="34" charset="0"/>
            </a:endParaRPr>
          </a:p>
          <a:p>
            <a:pPr marL="0" indent="0" defTabSz="642915">
              <a:lnSpc>
                <a:spcPct val="100000"/>
              </a:lnSpc>
              <a:spcBef>
                <a:spcPct val="20000"/>
              </a:spcBef>
              <a:buClr>
                <a:srgbClr val="9BBB59"/>
              </a:buClr>
              <a:buNone/>
              <a:defRPr/>
            </a:pPr>
            <a:r>
              <a:rPr lang="en-CA" sz="2200" b="1" dirty="0">
                <a:solidFill>
                  <a:prstClr val="black"/>
                </a:solidFill>
                <a:latin typeface="Trebuchet MS" panose="020B0603020202020204" pitchFamily="34" charset="0"/>
              </a:rPr>
              <a:t>	Influences affecting self-worth/self-esteem:</a:t>
            </a:r>
          </a:p>
          <a:p>
            <a:pPr marL="1564474" lvl="3"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Grief, Loss, Bereavement</a:t>
            </a:r>
          </a:p>
          <a:p>
            <a:pPr marL="1564474" lvl="3"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Depression, Anxiety, Stress</a:t>
            </a:r>
          </a:p>
          <a:p>
            <a:pPr marL="1564474" lvl="3"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Trauma</a:t>
            </a:r>
          </a:p>
          <a:p>
            <a:pPr marL="1564474" lvl="3"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Social Exclusion</a:t>
            </a:r>
          </a:p>
          <a:p>
            <a:pPr marL="1564474" lvl="3"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Stigma</a:t>
            </a:r>
          </a:p>
          <a:p>
            <a:pPr marL="1564474" lvl="3"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Trauma</a:t>
            </a:r>
          </a:p>
          <a:p>
            <a:pPr marL="1564474" lvl="3"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Discrimination</a:t>
            </a:r>
          </a:p>
          <a:p>
            <a:pPr marL="1564474" lvl="3"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Homophobia</a:t>
            </a:r>
          </a:p>
          <a:p>
            <a:pPr marL="1564474" lvl="3"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Racism</a:t>
            </a:r>
          </a:p>
          <a:p>
            <a:pPr marL="1564474" lvl="3" indent="-192874" defTabSz="642915">
              <a:lnSpc>
                <a:spcPct val="100000"/>
              </a:lnSpc>
              <a:spcBef>
                <a:spcPct val="20000"/>
              </a:spcBef>
              <a:buClr>
                <a:srgbClr val="9BBB59"/>
              </a:buClr>
              <a:buFont typeface="Wingdings 2"/>
              <a:buChar char=""/>
              <a:defRPr/>
            </a:pPr>
            <a:r>
              <a:rPr lang="en-CA" sz="2200" b="1" dirty="0">
                <a:solidFill>
                  <a:prstClr val="black"/>
                </a:solidFill>
                <a:latin typeface="Trebuchet MS" panose="020B0603020202020204" pitchFamily="34" charset="0"/>
              </a:rPr>
              <a:t>Loss of hope</a:t>
            </a:r>
          </a:p>
          <a:p>
            <a:endParaRPr lang="en-CA" dirty="0"/>
          </a:p>
        </p:txBody>
      </p:sp>
    </p:spTree>
    <p:extLst>
      <p:ext uri="{BB962C8B-B14F-4D97-AF65-F5344CB8AC3E}">
        <p14:creationId xmlns:p14="http://schemas.microsoft.com/office/powerpoint/2010/main" val="350767530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420" y="721399"/>
            <a:ext cx="10461391" cy="1206547"/>
          </a:xfrm>
        </p:spPr>
        <p:txBody>
          <a:bodyPr/>
          <a:lstStyle/>
          <a:p>
            <a:pPr algn="ctr"/>
            <a:r>
              <a:rPr lang="en-CA" sz="4400" dirty="0">
                <a:solidFill>
                  <a:prstClr val="black"/>
                </a:solidFill>
                <a:latin typeface="Trebuchet MS" panose="020B0603020202020204" pitchFamily="34" charset="0"/>
              </a:rPr>
              <a:t>Key Elements of Drug Related Stigma</a:t>
            </a:r>
            <a:endParaRPr lang="en-CA" sz="4400" dirty="0">
              <a:latin typeface="Trebuchet MS" panose="020B0603020202020204" pitchFamily="34" charset="0"/>
            </a:endParaRPr>
          </a:p>
        </p:txBody>
      </p:sp>
      <p:sp>
        <p:nvSpPr>
          <p:cNvPr id="3" name="Text Placeholder 2"/>
          <p:cNvSpPr>
            <a:spLocks noGrp="1"/>
          </p:cNvSpPr>
          <p:nvPr>
            <p:ph type="body" idx="1"/>
          </p:nvPr>
        </p:nvSpPr>
        <p:spPr>
          <a:xfrm>
            <a:off x="1066419" y="2454571"/>
            <a:ext cx="10461391" cy="2949942"/>
          </a:xfrm>
        </p:spPr>
        <p:txBody>
          <a:bodyPr/>
          <a:lstStyle/>
          <a:p>
            <a:pPr marL="0" indent="0" defTabSz="642915">
              <a:lnSpc>
                <a:spcPct val="100000"/>
              </a:lnSpc>
              <a:spcBef>
                <a:spcPct val="20000"/>
              </a:spcBef>
              <a:buClr>
                <a:srgbClr val="9BBB59"/>
              </a:buClr>
              <a:buNone/>
              <a:defRPr/>
            </a:pPr>
            <a:r>
              <a:rPr lang="en-CA" sz="2800" u="sng" dirty="0">
                <a:solidFill>
                  <a:prstClr val="black"/>
                </a:solidFill>
              </a:rPr>
              <a:t>Criminalise</a:t>
            </a:r>
          </a:p>
          <a:p>
            <a:pPr marL="0" indent="0" defTabSz="642915">
              <a:lnSpc>
                <a:spcPct val="100000"/>
              </a:lnSpc>
              <a:spcBef>
                <a:spcPct val="20000"/>
              </a:spcBef>
              <a:buClr>
                <a:srgbClr val="9BBB59"/>
              </a:buClr>
              <a:buNone/>
              <a:defRPr/>
            </a:pPr>
            <a:endParaRPr lang="en-CA" sz="2800" dirty="0">
              <a:solidFill>
                <a:prstClr val="black"/>
              </a:solidFill>
            </a:endParaRPr>
          </a:p>
          <a:p>
            <a:pPr marL="342900" indent="-342900" defTabSz="642915">
              <a:lnSpc>
                <a:spcPct val="100000"/>
              </a:lnSpc>
              <a:spcBef>
                <a:spcPct val="20000"/>
              </a:spcBef>
              <a:buClr>
                <a:srgbClr val="9BBB59"/>
              </a:buClr>
              <a:buFont typeface="Wingdings" panose="05000000000000000000" pitchFamily="2" charset="2"/>
              <a:buChar char="Ø"/>
              <a:defRPr/>
            </a:pPr>
            <a:r>
              <a:rPr lang="en-CA" sz="2800" dirty="0">
                <a:solidFill>
                  <a:prstClr val="black"/>
                </a:solidFill>
              </a:rPr>
              <a:t> drugs = bad  		get tough         punish.  </a:t>
            </a:r>
          </a:p>
          <a:p>
            <a:pPr marL="0" indent="0" defTabSz="642915">
              <a:lnSpc>
                <a:spcPct val="100000"/>
              </a:lnSpc>
              <a:spcBef>
                <a:spcPct val="20000"/>
              </a:spcBef>
              <a:buClr>
                <a:srgbClr val="9BBB59"/>
              </a:buClr>
              <a:buNone/>
              <a:defRPr/>
            </a:pPr>
            <a:endParaRPr lang="en-CA" sz="2800" dirty="0">
              <a:solidFill>
                <a:prstClr val="black"/>
              </a:solidFill>
            </a:endParaRPr>
          </a:p>
          <a:p>
            <a:pPr marL="0" indent="0" defTabSz="642915">
              <a:lnSpc>
                <a:spcPct val="100000"/>
              </a:lnSpc>
              <a:spcBef>
                <a:spcPct val="20000"/>
              </a:spcBef>
              <a:buClr>
                <a:srgbClr val="9BBB59"/>
              </a:buClr>
              <a:buNone/>
              <a:defRPr/>
            </a:pPr>
            <a:r>
              <a:rPr lang="en-CA" sz="2800" dirty="0">
                <a:solidFill>
                  <a:prstClr val="black"/>
                </a:solidFill>
              </a:rPr>
              <a:t>Incarcerating users for non-violent crime vs. resources into supportive services.</a:t>
            </a:r>
          </a:p>
          <a:p>
            <a:pPr marL="0" indent="0">
              <a:buNone/>
            </a:pPr>
            <a:endParaRPr lang="en-CA" sz="2800" dirty="0"/>
          </a:p>
        </p:txBody>
      </p:sp>
      <p:sp>
        <p:nvSpPr>
          <p:cNvPr id="4" name="Right Arrow 3"/>
          <p:cNvSpPr/>
          <p:nvPr/>
        </p:nvSpPr>
        <p:spPr>
          <a:xfrm>
            <a:off x="3562062" y="3604681"/>
            <a:ext cx="532266" cy="242316"/>
          </a:xfrm>
          <a:prstGeom prst="rightArrow">
            <a:avLst/>
          </a:prstGeom>
          <a:solidFill>
            <a:srgbClr val="FFFFFF"/>
          </a:solidFill>
          <a:ln w="25400" cap="flat">
            <a:solidFill>
              <a:srgbClr val="0365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CA" sz="3600" b="0" i="0" u="none" strike="noStrike" cap="none" spc="0" normalizeH="0" baseline="0">
              <a:ln>
                <a:noFill/>
              </a:ln>
              <a:solidFill>
                <a:srgbClr val="000000"/>
              </a:solidFill>
              <a:effectLst/>
              <a:uFillTx/>
              <a:latin typeface="Trebuchet MS"/>
              <a:ea typeface="Trebuchet MS"/>
              <a:cs typeface="Trebuchet MS"/>
              <a:sym typeface="Trebuchet MS"/>
            </a:endParaRPr>
          </a:p>
        </p:txBody>
      </p:sp>
      <p:sp>
        <p:nvSpPr>
          <p:cNvPr id="5" name="Right Arrow 4"/>
          <p:cNvSpPr/>
          <p:nvPr/>
        </p:nvSpPr>
        <p:spPr>
          <a:xfrm>
            <a:off x="6068702" y="3631977"/>
            <a:ext cx="532266" cy="242316"/>
          </a:xfrm>
          <a:prstGeom prst="rightArrow">
            <a:avLst/>
          </a:prstGeom>
          <a:solidFill>
            <a:srgbClr val="FFFFFF"/>
          </a:solidFill>
          <a:ln w="25400" cap="flat">
            <a:solidFill>
              <a:srgbClr val="0365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CA" sz="3600" b="0" i="0" u="none" strike="noStrike" cap="none" spc="0" normalizeH="0" baseline="0">
              <a:ln>
                <a:noFill/>
              </a:ln>
              <a:solidFill>
                <a:srgbClr val="000000"/>
              </a:solidFill>
              <a:effectLst/>
              <a:uFillTx/>
              <a:latin typeface="Trebuchet MS"/>
              <a:ea typeface="Trebuchet MS"/>
              <a:cs typeface="Trebuchet MS"/>
              <a:sym typeface="Trebuchet MS"/>
            </a:endParaRPr>
          </a:p>
        </p:txBody>
      </p:sp>
    </p:spTree>
    <p:extLst>
      <p:ext uri="{BB962C8B-B14F-4D97-AF65-F5344CB8AC3E}">
        <p14:creationId xmlns:p14="http://schemas.microsoft.com/office/powerpoint/2010/main" val="334922873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420" y="803287"/>
            <a:ext cx="10461391" cy="1508126"/>
          </a:xfrm>
        </p:spPr>
        <p:txBody>
          <a:bodyPr/>
          <a:lstStyle/>
          <a:p>
            <a:pPr algn="ctr"/>
            <a:r>
              <a:rPr lang="en-CA" dirty="0">
                <a:solidFill>
                  <a:prstClr val="black"/>
                </a:solidFill>
                <a:latin typeface="Trebuchet MS" panose="020B0603020202020204" pitchFamily="34" charset="0"/>
              </a:rPr>
              <a:t>Key Elements of Drug Related Stigma  Incarceration</a:t>
            </a:r>
            <a:endParaRPr lang="en-CA" dirty="0">
              <a:latin typeface="Trebuchet MS" panose="020B0603020202020204" pitchFamily="34" charset="0"/>
            </a:endParaRPr>
          </a:p>
        </p:txBody>
      </p:sp>
      <p:sp>
        <p:nvSpPr>
          <p:cNvPr id="3" name="Text Placeholder 2"/>
          <p:cNvSpPr>
            <a:spLocks noGrp="1"/>
          </p:cNvSpPr>
          <p:nvPr>
            <p:ph type="body" idx="1"/>
          </p:nvPr>
        </p:nvSpPr>
        <p:spPr>
          <a:xfrm>
            <a:off x="1107362" y="2904948"/>
            <a:ext cx="10461391" cy="2513214"/>
          </a:xfrm>
        </p:spPr>
        <p:txBody>
          <a:bodyPr/>
          <a:lstStyle/>
          <a:p>
            <a:pPr marL="0" indent="0" defTabSz="642915">
              <a:lnSpc>
                <a:spcPct val="100000"/>
              </a:lnSpc>
              <a:spcBef>
                <a:spcPct val="20000"/>
              </a:spcBef>
              <a:buNone/>
            </a:pPr>
            <a:r>
              <a:rPr lang="en-CA" sz="2800" dirty="0">
                <a:solidFill>
                  <a:prstClr val="black"/>
                </a:solidFill>
              </a:rPr>
              <a:t>Incarceration of significant numbers of drug users increases the likelihood of drug use inside prisons.</a:t>
            </a:r>
          </a:p>
          <a:p>
            <a:pPr marL="0" indent="0" defTabSz="642915">
              <a:lnSpc>
                <a:spcPct val="100000"/>
              </a:lnSpc>
              <a:spcBef>
                <a:spcPct val="20000"/>
              </a:spcBef>
              <a:defRPr/>
            </a:pPr>
            <a:endParaRPr lang="en-CA" sz="2800" dirty="0">
              <a:solidFill>
                <a:prstClr val="black"/>
              </a:solidFill>
            </a:endParaRPr>
          </a:p>
          <a:p>
            <a:pPr marL="0" indent="0" defTabSz="642915">
              <a:lnSpc>
                <a:spcPct val="100000"/>
              </a:lnSpc>
              <a:spcBef>
                <a:spcPct val="20000"/>
              </a:spcBef>
              <a:buNone/>
            </a:pPr>
            <a:r>
              <a:rPr lang="en-CA" sz="2800" dirty="0">
                <a:solidFill>
                  <a:prstClr val="black"/>
                </a:solidFill>
              </a:rPr>
              <a:t>Most prisoners admit to having a substance use issue that would warrant treatment while in prison</a:t>
            </a:r>
            <a:endParaRPr lang="en-CA" sz="2800" dirty="0"/>
          </a:p>
          <a:p>
            <a:endParaRPr lang="en-CA" dirty="0"/>
          </a:p>
        </p:txBody>
      </p:sp>
    </p:spTree>
    <p:extLst>
      <p:ext uri="{BB962C8B-B14F-4D97-AF65-F5344CB8AC3E}">
        <p14:creationId xmlns:p14="http://schemas.microsoft.com/office/powerpoint/2010/main" val="372106174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68" y="912469"/>
            <a:ext cx="10461391" cy="1219994"/>
          </a:xfrm>
        </p:spPr>
        <p:txBody>
          <a:bodyPr/>
          <a:lstStyle/>
          <a:p>
            <a:pPr algn="ctr"/>
            <a:r>
              <a:rPr lang="en-CA" dirty="0">
                <a:solidFill>
                  <a:prstClr val="black"/>
                </a:solidFill>
                <a:latin typeface="Calibri"/>
              </a:rPr>
              <a:t>Key Elements of Drug Related Stigma  Incarceration</a:t>
            </a:r>
            <a:endParaRPr lang="en-CA" dirty="0"/>
          </a:p>
        </p:txBody>
      </p:sp>
      <p:sp>
        <p:nvSpPr>
          <p:cNvPr id="3" name="Text Placeholder 2"/>
          <p:cNvSpPr>
            <a:spLocks noGrp="1"/>
          </p:cNvSpPr>
          <p:nvPr>
            <p:ph type="body" idx="1"/>
          </p:nvPr>
        </p:nvSpPr>
        <p:spPr>
          <a:xfrm>
            <a:off x="1107363" y="2631991"/>
            <a:ext cx="10461391" cy="2922647"/>
          </a:xfrm>
        </p:spPr>
        <p:txBody>
          <a:bodyPr/>
          <a:lstStyle/>
          <a:p>
            <a:pPr marL="0" indent="0" defTabSz="642915">
              <a:lnSpc>
                <a:spcPct val="100000"/>
              </a:lnSpc>
              <a:spcBef>
                <a:spcPct val="20000"/>
              </a:spcBef>
              <a:buClr>
                <a:srgbClr val="9BBB59"/>
              </a:buClr>
              <a:buNone/>
              <a:defRPr/>
            </a:pPr>
            <a:r>
              <a:rPr lang="en-CA" sz="2800" dirty="0">
                <a:solidFill>
                  <a:prstClr val="black"/>
                </a:solidFill>
              </a:rPr>
              <a:t>Disproportionate representation of Aboriginal peoples inside due to systemic discrimination, socio-economic deprivation and other factors </a:t>
            </a:r>
            <a:endParaRPr lang="en-CA" sz="2800" strike="sngStrike" dirty="0">
              <a:solidFill>
                <a:prstClr val="black"/>
              </a:solidFill>
            </a:endParaRPr>
          </a:p>
          <a:p>
            <a:pPr marL="192874" indent="-192874" defTabSz="642915">
              <a:lnSpc>
                <a:spcPct val="100000"/>
              </a:lnSpc>
              <a:spcBef>
                <a:spcPct val="20000"/>
              </a:spcBef>
              <a:buClr>
                <a:srgbClr val="9BBB59"/>
              </a:buClr>
              <a:buFont typeface="Wingdings 2"/>
              <a:buChar char=""/>
              <a:defRPr/>
            </a:pPr>
            <a:endParaRPr lang="en-CA" sz="2000" dirty="0">
              <a:solidFill>
                <a:prstClr val="black"/>
              </a:solidFill>
            </a:endParaRPr>
          </a:p>
          <a:p>
            <a:pPr marL="0" indent="0" defTabSz="642915">
              <a:lnSpc>
                <a:spcPct val="100000"/>
              </a:lnSpc>
              <a:spcBef>
                <a:spcPct val="20000"/>
              </a:spcBef>
              <a:buClr>
                <a:srgbClr val="9BBB59"/>
              </a:buClr>
              <a:buNone/>
              <a:defRPr/>
            </a:pPr>
            <a:r>
              <a:rPr lang="en-CA" sz="2800" dirty="0">
                <a:solidFill>
                  <a:prstClr val="black"/>
                </a:solidFill>
              </a:rPr>
              <a:t>Most incarcerated women are survivors of childhood sexual abuse and/or domestic violence, and many women have been economically, racially, culturally, and sexually marginalised.</a:t>
            </a:r>
          </a:p>
          <a:p>
            <a:endParaRPr lang="en-CA" dirty="0"/>
          </a:p>
        </p:txBody>
      </p:sp>
    </p:spTree>
    <p:extLst>
      <p:ext uri="{BB962C8B-B14F-4D97-AF65-F5344CB8AC3E}">
        <p14:creationId xmlns:p14="http://schemas.microsoft.com/office/powerpoint/2010/main" val="17788351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68" y="543979"/>
            <a:ext cx="10461391" cy="1508126"/>
          </a:xfrm>
        </p:spPr>
        <p:txBody>
          <a:bodyPr/>
          <a:lstStyle/>
          <a:p>
            <a:pPr algn="ctr"/>
            <a:r>
              <a:rPr lang="en-CA" sz="6600" kern="1200" dirty="0">
                <a:solidFill>
                  <a:prstClr val="black"/>
                </a:solidFill>
                <a:latin typeface="Trebuchet MS" panose="020B0603020202020204" pitchFamily="34" charset="0"/>
                <a:ea typeface="+mj-ea"/>
                <a:cs typeface="+mj-cs"/>
              </a:rPr>
              <a:t>Acknowledgements</a:t>
            </a:r>
            <a:endParaRPr lang="en-CA" sz="6600" dirty="0">
              <a:latin typeface="Trebuchet MS" panose="020B0603020202020204" pitchFamily="34" charset="0"/>
            </a:endParaRPr>
          </a:p>
        </p:txBody>
      </p:sp>
      <p:sp>
        <p:nvSpPr>
          <p:cNvPr id="3" name="Text Placeholder 2"/>
          <p:cNvSpPr>
            <a:spLocks noGrp="1"/>
          </p:cNvSpPr>
          <p:nvPr>
            <p:ph type="body" idx="1"/>
          </p:nvPr>
        </p:nvSpPr>
        <p:spPr>
          <a:xfrm>
            <a:off x="1625074" y="1951630"/>
            <a:ext cx="9263268" cy="3906029"/>
          </a:xfrm>
        </p:spPr>
        <p:txBody>
          <a:bodyPr/>
          <a:lstStyle/>
          <a:p>
            <a:pPr marL="0" indent="0" algn="l" defTabSz="642915" rtl="0">
              <a:lnSpc>
                <a:spcPct val="100000"/>
              </a:lnSpc>
              <a:spcBef>
                <a:spcPct val="20000"/>
              </a:spcBef>
            </a:pPr>
            <a:r>
              <a:rPr lang="en-CA" sz="2200" b="1" kern="1200" dirty="0">
                <a:solidFill>
                  <a:schemeClr val="tx1"/>
                </a:solidFill>
                <a:latin typeface="Trebuchet MS" panose="020B0603020202020204" pitchFamily="34" charset="0"/>
                <a:ea typeface="+mn-ea"/>
                <a:cs typeface="+mn-cs"/>
              </a:rPr>
              <a:t>Harm Reduction module task group members from</a:t>
            </a:r>
            <a:r>
              <a:rPr lang="en-CA" sz="2200" kern="1200" dirty="0">
                <a:solidFill>
                  <a:schemeClr val="tx1"/>
                </a:solidFill>
                <a:latin typeface="Trebuchet MS" panose="020B0603020202020204" pitchFamily="34" charset="0"/>
                <a:ea typeface="+mn-ea"/>
                <a:cs typeface="+mn-cs"/>
              </a:rPr>
              <a:t>:</a:t>
            </a:r>
          </a:p>
          <a:p>
            <a:pPr marL="342900" indent="-342900"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r>
              <a:rPr lang="en-CA" sz="2200" kern="1200" dirty="0">
                <a:solidFill>
                  <a:schemeClr val="tx1"/>
                </a:solidFill>
                <a:latin typeface="Trebuchet MS" panose="020B0603020202020204" pitchFamily="34" charset="0"/>
                <a:ea typeface="ＭＳ Ｐゴシック" pitchFamily="-112" charset="-128"/>
                <a:cs typeface="Arial" panose="020B0604020202020204" pitchFamily="34" charset="0"/>
                <a:sym typeface="Arial"/>
              </a:rPr>
              <a:t>Black Coalition for AIDS Prevention (Black CAP)</a:t>
            </a:r>
          </a:p>
          <a:p>
            <a:pPr marL="342900" indent="-342900"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r>
              <a:rPr lang="en-CA" sz="2200" kern="1200" dirty="0">
                <a:solidFill>
                  <a:schemeClr val="tx1"/>
                </a:solidFill>
                <a:latin typeface="Trebuchet MS" panose="020B0603020202020204" pitchFamily="34" charset="0"/>
                <a:ea typeface="+mn-ea"/>
                <a:cs typeface="+mn-cs"/>
              </a:rPr>
              <a:t>Queen West Community Health Centre (now Parkdale Queen West)</a:t>
            </a:r>
          </a:p>
          <a:p>
            <a:pPr marL="342900" indent="-342900"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r>
              <a:rPr lang="en-CA" sz="2200" kern="1200" dirty="0">
                <a:solidFill>
                  <a:schemeClr val="tx1"/>
                </a:solidFill>
                <a:latin typeface="Trebuchet MS" panose="020B0603020202020204" pitchFamily="34" charset="0"/>
                <a:ea typeface="+mn-ea"/>
                <a:cs typeface="+mn-cs"/>
              </a:rPr>
              <a:t>Ontario HIV Substance Use Training Program (OHSUTP),</a:t>
            </a:r>
          </a:p>
          <a:p>
            <a:pPr marL="342900" indent="-342900"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r>
              <a:rPr lang="en-CA" sz="2200" dirty="0">
                <a:solidFill>
                  <a:schemeClr val="tx1"/>
                </a:solidFill>
                <a:latin typeface="Trebuchet MS" panose="020B0603020202020204" pitchFamily="34" charset="0"/>
              </a:rPr>
              <a:t>Prisoners with HIV/AIDS Support Action Network (</a:t>
            </a:r>
            <a:r>
              <a:rPr lang="en-CA" sz="2200" kern="1200" dirty="0">
                <a:solidFill>
                  <a:schemeClr val="tx1"/>
                </a:solidFill>
                <a:latin typeface="Trebuchet MS" panose="020B0603020202020204" pitchFamily="34" charset="0"/>
                <a:ea typeface="+mn-ea"/>
                <a:cs typeface="+mn-cs"/>
              </a:rPr>
              <a:t>PASAN)</a:t>
            </a:r>
          </a:p>
          <a:p>
            <a:pPr marL="342900" indent="-342900"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r>
              <a:rPr lang="en-CA" sz="2200" kern="1200" dirty="0">
                <a:solidFill>
                  <a:schemeClr val="tx1"/>
                </a:solidFill>
                <a:latin typeface="Trebuchet MS" panose="020B0603020202020204" pitchFamily="34" charset="0"/>
                <a:ea typeface="+mn-ea"/>
                <a:cs typeface="+mn-cs"/>
              </a:rPr>
              <a:t>O</a:t>
            </a:r>
            <a:r>
              <a:rPr lang="en-CA" sz="2200" kern="1200" dirty="0">
                <a:solidFill>
                  <a:schemeClr val="tx1"/>
                </a:solidFill>
                <a:latin typeface="Trebuchet MS" panose="020B0603020202020204" pitchFamily="34" charset="0"/>
                <a:ea typeface="ＭＳ Ｐゴシック" pitchFamily="-112" charset="-128"/>
                <a:cs typeface="Arial" panose="020B0604020202020204" pitchFamily="34" charset="0"/>
              </a:rPr>
              <a:t>ntario Aboriginal HIV/AIDS Strategy (OAHAS)</a:t>
            </a:r>
          </a:p>
          <a:p>
            <a:pPr marL="342900" indent="-342900"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endParaRPr lang="en-CA" sz="2200" kern="1200" dirty="0">
              <a:solidFill>
                <a:schemeClr val="tx1"/>
              </a:solidFill>
              <a:latin typeface="Trebuchet MS" panose="020B0603020202020204" pitchFamily="34" charset="0"/>
              <a:ea typeface="ＭＳ Ｐゴシック" pitchFamily="-112" charset="-128"/>
              <a:cs typeface="Arial" panose="020B0604020202020204" pitchFamily="34" charset="0"/>
            </a:endParaRPr>
          </a:p>
          <a:p>
            <a:pPr marL="321457" indent="-321457"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r>
              <a:rPr lang="en-CA" sz="2200" kern="1200" dirty="0">
                <a:solidFill>
                  <a:schemeClr val="tx1"/>
                </a:solidFill>
                <a:latin typeface="Trebuchet MS" panose="020B0603020202020204" pitchFamily="34" charset="0"/>
                <a:ea typeface="ＭＳ Ｐゴシック" pitchFamily="-112" charset="-128"/>
                <a:cs typeface="Arial" panose="020B0604020202020204" pitchFamily="34" charset="0"/>
              </a:rPr>
              <a:t>Presenter/Facilitator – Kyle Vose, Toronto People With AIDS Foundation (PWA)</a:t>
            </a:r>
          </a:p>
          <a:p>
            <a:pPr marL="342900" indent="-342900" algn="l" defTabSz="642915" rtl="0" eaLnBrk="0" fontAlgn="base" hangingPunct="0">
              <a:lnSpc>
                <a:spcPct val="100000"/>
              </a:lnSpc>
              <a:spcBef>
                <a:spcPts val="422"/>
              </a:spcBef>
              <a:spcAft>
                <a:spcPct val="0"/>
              </a:spcAft>
              <a:buClr>
                <a:srgbClr val="990000"/>
              </a:buClr>
              <a:buSzPct val="100000"/>
              <a:buFont typeface="Arial" panose="020B0604020202020204" pitchFamily="34" charset="0"/>
              <a:buChar char="•"/>
              <a:defRPr/>
            </a:pPr>
            <a:endParaRPr lang="en-CA" dirty="0">
              <a:latin typeface="Calibri" panose="020F0502020204030204" pitchFamily="34" charset="0"/>
            </a:endParaRPr>
          </a:p>
        </p:txBody>
      </p:sp>
    </p:spTree>
    <p:extLst>
      <p:ext uri="{BB962C8B-B14F-4D97-AF65-F5344CB8AC3E}">
        <p14:creationId xmlns:p14="http://schemas.microsoft.com/office/powerpoint/2010/main" val="85906464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659" y="926116"/>
            <a:ext cx="10461391" cy="1508126"/>
          </a:xfrm>
        </p:spPr>
        <p:txBody>
          <a:bodyPr/>
          <a:lstStyle/>
          <a:p>
            <a:pPr algn="ctr"/>
            <a:r>
              <a:rPr lang="en-CA" dirty="0">
                <a:solidFill>
                  <a:prstClr val="black"/>
                </a:solidFill>
                <a:latin typeface="Calibri"/>
              </a:rPr>
              <a:t>Key Elements of Drug Related Stigma  Incarceration</a:t>
            </a:r>
            <a:endParaRPr lang="en-CA" dirty="0"/>
          </a:p>
        </p:txBody>
      </p:sp>
      <p:sp>
        <p:nvSpPr>
          <p:cNvPr id="3" name="Text Placeholder 2"/>
          <p:cNvSpPr>
            <a:spLocks noGrp="1"/>
          </p:cNvSpPr>
          <p:nvPr>
            <p:ph type="body" idx="1"/>
          </p:nvPr>
        </p:nvSpPr>
        <p:spPr>
          <a:xfrm>
            <a:off x="1093715" y="2795764"/>
            <a:ext cx="10461391" cy="2704283"/>
          </a:xfrm>
        </p:spPr>
        <p:txBody>
          <a:bodyPr/>
          <a:lstStyle/>
          <a:p>
            <a:pPr marL="0" indent="0" defTabSz="642915">
              <a:lnSpc>
                <a:spcPct val="100000"/>
              </a:lnSpc>
              <a:spcBef>
                <a:spcPct val="20000"/>
              </a:spcBef>
              <a:buClr>
                <a:srgbClr val="9BBB59"/>
              </a:buClr>
              <a:buNone/>
              <a:defRPr/>
            </a:pPr>
            <a:r>
              <a:rPr lang="en-CA" sz="2800" dirty="0">
                <a:solidFill>
                  <a:prstClr val="black"/>
                </a:solidFill>
              </a:rPr>
              <a:t>Prisoners’ health is directly related to community health.</a:t>
            </a:r>
          </a:p>
          <a:p>
            <a:pPr marL="0" indent="0" defTabSz="642915">
              <a:lnSpc>
                <a:spcPct val="100000"/>
              </a:lnSpc>
              <a:spcBef>
                <a:spcPct val="20000"/>
              </a:spcBef>
              <a:buClr>
                <a:srgbClr val="9BBB59"/>
              </a:buClr>
              <a:defRPr/>
            </a:pPr>
            <a:endParaRPr lang="en-CA" sz="2800" dirty="0">
              <a:solidFill>
                <a:prstClr val="black"/>
              </a:solidFill>
            </a:endParaRPr>
          </a:p>
          <a:p>
            <a:pPr marL="0" indent="0" defTabSz="642915">
              <a:lnSpc>
                <a:spcPct val="100000"/>
              </a:lnSpc>
              <a:spcBef>
                <a:spcPct val="20000"/>
              </a:spcBef>
              <a:buClr>
                <a:srgbClr val="9BBB59"/>
              </a:buClr>
              <a:buNone/>
              <a:defRPr/>
            </a:pPr>
            <a:r>
              <a:rPr lang="en-CA" sz="2800" dirty="0">
                <a:solidFill>
                  <a:prstClr val="black"/>
                </a:solidFill>
              </a:rPr>
              <a:t>Prisoners have had a series of events that lead up to them being incarcerated.</a:t>
            </a:r>
          </a:p>
          <a:p>
            <a:pPr marL="0" indent="0" defTabSz="642915">
              <a:lnSpc>
                <a:spcPct val="100000"/>
              </a:lnSpc>
              <a:spcBef>
                <a:spcPct val="20000"/>
              </a:spcBef>
              <a:buClr>
                <a:srgbClr val="9BBB59"/>
              </a:buClr>
              <a:defRPr/>
            </a:pPr>
            <a:endParaRPr lang="en-CA" sz="1600" dirty="0">
              <a:solidFill>
                <a:prstClr val="black"/>
              </a:solidFill>
            </a:endParaRPr>
          </a:p>
          <a:p>
            <a:pPr marL="0" indent="0" defTabSz="642915">
              <a:lnSpc>
                <a:spcPct val="100000"/>
              </a:lnSpc>
              <a:spcBef>
                <a:spcPct val="20000"/>
              </a:spcBef>
              <a:buClr>
                <a:srgbClr val="9BBB59"/>
              </a:buClr>
              <a:buNone/>
              <a:defRPr/>
            </a:pPr>
            <a:r>
              <a:rPr lang="en-CA" sz="2800" dirty="0">
                <a:solidFill>
                  <a:prstClr val="black"/>
                </a:solidFill>
              </a:rPr>
              <a:t>People need community waiting for them so they don’t have to go back in to find it.</a:t>
            </a:r>
          </a:p>
          <a:p>
            <a:endParaRPr lang="en-CA" dirty="0"/>
          </a:p>
        </p:txBody>
      </p:sp>
    </p:spTree>
    <p:extLst>
      <p:ext uri="{BB962C8B-B14F-4D97-AF65-F5344CB8AC3E}">
        <p14:creationId xmlns:p14="http://schemas.microsoft.com/office/powerpoint/2010/main" val="218046697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D</a:t>
            </a:r>
          </a:p>
        </p:txBody>
      </p:sp>
      <p:sp>
        <p:nvSpPr>
          <p:cNvPr id="4" name="Text Placeholder 3"/>
          <p:cNvSpPr>
            <a:spLocks noGrp="1"/>
          </p:cNvSpPr>
          <p:nvPr>
            <p:ph type="body" idx="1"/>
          </p:nvPr>
        </p:nvSpPr>
        <p:spPr/>
        <p:txBody>
          <a:bodyPr/>
          <a:lstStyle/>
          <a:p>
            <a:endParaRPr lang="en-US"/>
          </a:p>
        </p:txBody>
      </p:sp>
      <p:pic>
        <p:nvPicPr>
          <p:cNvPr id="2050" name="Picture 2" descr="Image result for Continuum of u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2729" y="699247"/>
            <a:ext cx="11630732" cy="5580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31449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CA" sz="4000" b="1" dirty="0"/>
              <a:t>Harm Reduction Continuum </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435311519"/>
              </p:ext>
            </p:extLst>
          </p:nvPr>
        </p:nvGraphicFramePr>
        <p:xfrm>
          <a:off x="0" y="1089212"/>
          <a:ext cx="12048565" cy="5592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462472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093716" y="509584"/>
            <a:ext cx="10461391" cy="1694329"/>
          </a:xfrm>
        </p:spPr>
        <p:txBody>
          <a:bodyPr/>
          <a:lstStyle/>
          <a:p>
            <a:pPr algn="ctr"/>
            <a:r>
              <a:rPr lang="en-CA" sz="6000" dirty="0"/>
              <a:t>Stages of Change Model</a:t>
            </a:r>
          </a:p>
        </p:txBody>
      </p:sp>
      <p:pic>
        <p:nvPicPr>
          <p:cNvPr id="13" name="Content Placeholder 12"/>
          <p:cNvPicPr>
            <a:picLocks noGrp="1" noChangeAspect="1"/>
          </p:cNvPicPr>
          <p:nvPr>
            <p:ph idx="4294967295"/>
          </p:nvPr>
        </p:nvPicPr>
        <p:blipFill>
          <a:blip r:embed="rId3"/>
          <a:stretch>
            <a:fillRect/>
          </a:stretch>
        </p:blipFill>
        <p:spPr>
          <a:xfrm>
            <a:off x="1196789" y="1896035"/>
            <a:ext cx="9049870" cy="4679577"/>
          </a:xfrm>
          <a:prstGeom prst="rect">
            <a:avLst/>
          </a:prstGeom>
        </p:spPr>
      </p:pic>
    </p:spTree>
    <p:extLst>
      <p:ext uri="{BB962C8B-B14F-4D97-AF65-F5344CB8AC3E}">
        <p14:creationId xmlns:p14="http://schemas.microsoft.com/office/powerpoint/2010/main" val="127170186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1676400" y="901700"/>
            <a:ext cx="10515600" cy="5788025"/>
          </a:xfrm>
          <a:prstGeom prst="rect">
            <a:avLst/>
          </a:prstGeom>
        </p:spPr>
      </p:pic>
    </p:spTree>
    <p:extLst>
      <p:ext uri="{BB962C8B-B14F-4D97-AF65-F5344CB8AC3E}">
        <p14:creationId xmlns:p14="http://schemas.microsoft.com/office/powerpoint/2010/main" val="287992545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125" y="131260"/>
            <a:ext cx="10461391" cy="1035423"/>
          </a:xfrm>
        </p:spPr>
        <p:txBody>
          <a:bodyPr>
            <a:normAutofit/>
          </a:bodyPr>
          <a:lstStyle/>
          <a:p>
            <a:pPr algn="ctr"/>
            <a:r>
              <a:rPr lang="en-CA" sz="4400" b="1" dirty="0">
                <a:latin typeface="Trebuchet MS" panose="020B0603020202020204" pitchFamily="34" charset="0"/>
                <a:cs typeface="Arial" charset="0"/>
              </a:rPr>
              <a:t>Harm Reduction Initiatives include:</a:t>
            </a:r>
            <a:endParaRPr lang="en-CA" sz="4400" b="1" dirty="0">
              <a:latin typeface="Trebuchet MS" panose="020B0603020202020204" pitchFamily="34" charset="0"/>
            </a:endParaRPr>
          </a:p>
        </p:txBody>
      </p:sp>
      <p:sp>
        <p:nvSpPr>
          <p:cNvPr id="6" name="Text Placeholder 5"/>
          <p:cNvSpPr>
            <a:spLocks noGrp="1"/>
          </p:cNvSpPr>
          <p:nvPr>
            <p:ph type="body" idx="1"/>
          </p:nvPr>
        </p:nvSpPr>
        <p:spPr/>
        <p:txBody>
          <a:bodyPr/>
          <a:lstStyle/>
          <a:p>
            <a:endParaRPr lang="en-US"/>
          </a:p>
        </p:txBody>
      </p:sp>
      <p:pic>
        <p:nvPicPr>
          <p:cNvPr id="15" name="Content Placeholder 6"/>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1281113"/>
            <a:ext cx="2895600" cy="3222625"/>
          </a:xfr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6298" y="2892926"/>
            <a:ext cx="5529613" cy="364917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rot="5400000">
            <a:off x="4441503" y="-542177"/>
            <a:ext cx="1698611" cy="5346216"/>
          </a:xfrm>
          <a:prstGeom prst="rect">
            <a:avLst/>
          </a:prstGeom>
        </p:spPr>
      </p:pic>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8674" y="4364654"/>
            <a:ext cx="3324463" cy="2493346"/>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25911" y="1281624"/>
            <a:ext cx="4356341" cy="3222604"/>
          </a:xfrm>
          <a:prstGeom prst="rect">
            <a:avLst/>
          </a:prstGeom>
        </p:spPr>
      </p:pic>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25911" y="3109751"/>
            <a:ext cx="4356340" cy="3432345"/>
          </a:xfrm>
          <a:prstGeom prst="rect">
            <a:avLst/>
          </a:prstGeom>
        </p:spPr>
      </p:pic>
    </p:spTree>
    <p:extLst>
      <p:ext uri="{BB962C8B-B14F-4D97-AF65-F5344CB8AC3E}">
        <p14:creationId xmlns:p14="http://schemas.microsoft.com/office/powerpoint/2010/main" val="287667368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011" y="699247"/>
            <a:ext cx="10461391" cy="1210235"/>
          </a:xfrm>
        </p:spPr>
        <p:txBody>
          <a:bodyPr/>
          <a:lstStyle/>
          <a:p>
            <a:pPr algn="ctr"/>
            <a:r>
              <a:rPr lang="en-CA" sz="2800" dirty="0">
                <a:solidFill>
                  <a:prstClr val="black"/>
                </a:solidFill>
                <a:latin typeface="Trebuchet MS" panose="020B0603020202020204" pitchFamily="34" charset="0"/>
              </a:rPr>
              <a:t> </a:t>
            </a:r>
            <a:r>
              <a:rPr lang="en-CA" b="1" dirty="0">
                <a:solidFill>
                  <a:prstClr val="black"/>
                </a:solidFill>
                <a:latin typeface="Trebuchet MS" panose="020B0603020202020204" pitchFamily="34" charset="0"/>
              </a:rPr>
              <a:t>Benefits of Harm Reduction </a:t>
            </a:r>
            <a:endParaRPr lang="en-CA" dirty="0">
              <a:latin typeface="Trebuchet MS" panose="020B0603020202020204" pitchFamily="34" charset="0"/>
            </a:endParaRPr>
          </a:p>
        </p:txBody>
      </p:sp>
      <p:sp>
        <p:nvSpPr>
          <p:cNvPr id="3" name="Content Placeholder 2"/>
          <p:cNvSpPr>
            <a:spLocks noGrp="1"/>
          </p:cNvSpPr>
          <p:nvPr>
            <p:ph type="body" idx="1"/>
          </p:nvPr>
        </p:nvSpPr>
        <p:spPr>
          <a:xfrm>
            <a:off x="1093713" y="2008026"/>
            <a:ext cx="10461391" cy="4329953"/>
          </a:xfrm>
        </p:spPr>
        <p:txBody>
          <a:bodyPr>
            <a:normAutofit/>
          </a:bodyPr>
          <a:lstStyle/>
          <a:p>
            <a:pPr>
              <a:spcAft>
                <a:spcPts val="1200"/>
              </a:spcAft>
            </a:pPr>
            <a:r>
              <a:rPr lang="en-CA" sz="2200" dirty="0">
                <a:solidFill>
                  <a:prstClr val="black"/>
                </a:solidFill>
              </a:rPr>
              <a:t>Reduces risk of harm to individuals</a:t>
            </a:r>
          </a:p>
          <a:p>
            <a:pPr>
              <a:spcAft>
                <a:spcPts val="1200"/>
              </a:spcAft>
            </a:pPr>
            <a:r>
              <a:rPr lang="en-CA" sz="2200" dirty="0">
                <a:solidFill>
                  <a:prstClr val="black"/>
                </a:solidFill>
              </a:rPr>
              <a:t>Safer neighbourhoods</a:t>
            </a:r>
          </a:p>
          <a:p>
            <a:pPr>
              <a:spcAft>
                <a:spcPts val="1200"/>
              </a:spcAft>
            </a:pPr>
            <a:r>
              <a:rPr lang="en-CA" sz="2200" dirty="0">
                <a:solidFill>
                  <a:prstClr val="black"/>
                </a:solidFill>
              </a:rPr>
              <a:t>Police and legal system resources shift to safety priorities</a:t>
            </a:r>
          </a:p>
          <a:p>
            <a:pPr>
              <a:spcAft>
                <a:spcPts val="1200"/>
              </a:spcAft>
            </a:pPr>
            <a:r>
              <a:rPr lang="en-CA" sz="2200" dirty="0">
                <a:solidFill>
                  <a:prstClr val="black"/>
                </a:solidFill>
              </a:rPr>
              <a:t>Less money on the healthcare system</a:t>
            </a:r>
          </a:p>
          <a:p>
            <a:r>
              <a:rPr lang="en-CA" sz="2200" dirty="0">
                <a:solidFill>
                  <a:prstClr val="black"/>
                </a:solidFill>
              </a:rPr>
              <a:t>Allows emergency services to focus on other health </a:t>
            </a:r>
          </a:p>
          <a:p>
            <a:pPr marL="0" indent="0" defTabSz="642915">
              <a:lnSpc>
                <a:spcPct val="100000"/>
              </a:lnSpc>
              <a:spcBef>
                <a:spcPct val="20000"/>
              </a:spcBef>
              <a:buClr>
                <a:srgbClr val="9BBB59"/>
              </a:buClr>
              <a:buNone/>
              <a:defRPr/>
            </a:pPr>
            <a:r>
              <a:rPr lang="en-CA" sz="2200" dirty="0">
                <a:solidFill>
                  <a:prstClr val="black"/>
                </a:solidFill>
              </a:rPr>
              <a:t>    concerns</a:t>
            </a:r>
          </a:p>
          <a:p>
            <a:pPr marL="0" indent="0">
              <a:buNone/>
            </a:pPr>
            <a:endParaRPr lang="en-CA" dirty="0">
              <a:solidFill>
                <a:prstClr val="black"/>
              </a:solidFill>
            </a:endParaRPr>
          </a:p>
          <a:p>
            <a:endParaRPr lang="en-CA" dirty="0"/>
          </a:p>
        </p:txBody>
      </p:sp>
    </p:spTree>
    <p:extLst>
      <p:ext uri="{BB962C8B-B14F-4D97-AF65-F5344CB8AC3E}">
        <p14:creationId xmlns:p14="http://schemas.microsoft.com/office/powerpoint/2010/main" val="83669412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771" y="352911"/>
            <a:ext cx="10461391" cy="991394"/>
          </a:xfrm>
        </p:spPr>
        <p:txBody>
          <a:bodyPr/>
          <a:lstStyle/>
          <a:p>
            <a:pPr algn="ctr"/>
            <a:r>
              <a:rPr lang="en-US" sz="5400" dirty="0"/>
              <a:t>Decisional Balance</a:t>
            </a:r>
          </a:p>
        </p:txBody>
      </p:sp>
      <p:sp>
        <p:nvSpPr>
          <p:cNvPr id="3" name="Text Placeholder 2"/>
          <p:cNvSpPr>
            <a:spLocks noGrp="1"/>
          </p:cNvSpPr>
          <p:nvPr>
            <p:ph type="body" idx="1"/>
          </p:nvPr>
        </p:nvSpPr>
        <p:spPr/>
        <p:txBody>
          <a:bodyPr/>
          <a:lstStyle/>
          <a:p>
            <a:endParaRPr lang="en-US"/>
          </a:p>
        </p:txBody>
      </p:sp>
      <p:pic>
        <p:nvPicPr>
          <p:cNvPr id="1028" name="Picture 4"/>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bwMode="auto">
          <a:xfrm>
            <a:off x="1037230" y="1275061"/>
            <a:ext cx="10372298" cy="520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179680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715" y="804817"/>
            <a:ext cx="10461391" cy="1290918"/>
          </a:xfrm>
        </p:spPr>
        <p:txBody>
          <a:bodyPr>
            <a:normAutofit fontScale="90000"/>
          </a:bodyPr>
          <a:lstStyle/>
          <a:p>
            <a:pPr algn="ctr"/>
            <a:r>
              <a:rPr lang="en-CA" sz="4900" dirty="0"/>
              <a:t>Harm Reduction practices</a:t>
            </a:r>
            <a:br>
              <a:rPr lang="en-CA" dirty="0"/>
            </a:br>
            <a:endParaRPr lang="en-CA" dirty="0"/>
          </a:p>
        </p:txBody>
      </p:sp>
      <p:sp>
        <p:nvSpPr>
          <p:cNvPr id="3" name="Content Placeholder 2"/>
          <p:cNvSpPr>
            <a:spLocks noGrp="1"/>
          </p:cNvSpPr>
          <p:nvPr>
            <p:ph type="body" idx="1"/>
          </p:nvPr>
        </p:nvSpPr>
        <p:spPr>
          <a:xfrm>
            <a:off x="1093714" y="1709783"/>
            <a:ext cx="10461391" cy="4410635"/>
          </a:xfrm>
        </p:spPr>
        <p:txBody>
          <a:bodyPr>
            <a:normAutofit fontScale="70000" lnSpcReduction="20000"/>
          </a:bodyPr>
          <a:lstStyle/>
          <a:p>
            <a:pPr marL="0" indent="0">
              <a:buNone/>
            </a:pPr>
            <a:r>
              <a:rPr lang="en-CA" sz="2600" u="sng" dirty="0"/>
              <a:t>Create a Harm reduction plan for each of the following</a:t>
            </a:r>
            <a:r>
              <a:rPr lang="en-CA" sz="2600" dirty="0"/>
              <a:t>: </a:t>
            </a:r>
          </a:p>
          <a:p>
            <a:pPr lvl="1"/>
            <a:r>
              <a:rPr lang="en-CA" sz="2600" dirty="0"/>
              <a:t>Your clothes don’t fit as you have gained weight.</a:t>
            </a:r>
          </a:p>
          <a:p>
            <a:pPr lvl="1"/>
            <a:endParaRPr lang="en-CA" sz="2600" dirty="0"/>
          </a:p>
          <a:p>
            <a:pPr lvl="1"/>
            <a:r>
              <a:rPr lang="en-CA" sz="2600" dirty="0"/>
              <a:t>You have to go to work with a horrible cold.  </a:t>
            </a:r>
          </a:p>
          <a:p>
            <a:pPr lvl="1"/>
            <a:endParaRPr lang="en-CA" sz="2600" dirty="0"/>
          </a:p>
          <a:p>
            <a:pPr lvl="1"/>
            <a:r>
              <a:rPr lang="en-CA" sz="2600" dirty="0"/>
              <a:t>A smoker comes to you and wants to reduce the risk of smoking.</a:t>
            </a:r>
          </a:p>
          <a:p>
            <a:pPr lvl="1"/>
            <a:endParaRPr lang="en-CA" sz="2600" dirty="0"/>
          </a:p>
          <a:p>
            <a:pPr lvl="1"/>
            <a:r>
              <a:rPr lang="en-CA" sz="2600" dirty="0"/>
              <a:t>Going out to a club drinking.</a:t>
            </a:r>
          </a:p>
          <a:p>
            <a:pPr lvl="1"/>
            <a:endParaRPr lang="en-CA" sz="2600" dirty="0"/>
          </a:p>
          <a:p>
            <a:pPr lvl="1"/>
            <a:r>
              <a:rPr lang="en-CA" sz="2600" dirty="0"/>
              <a:t>Someone discloses that they are an injection drug user.</a:t>
            </a:r>
          </a:p>
          <a:p>
            <a:endParaRPr lang="en-CA" dirty="0"/>
          </a:p>
        </p:txBody>
      </p:sp>
    </p:spTree>
    <p:extLst>
      <p:ext uri="{BB962C8B-B14F-4D97-AF65-F5344CB8AC3E}">
        <p14:creationId xmlns:p14="http://schemas.microsoft.com/office/powerpoint/2010/main" val="315161394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829" y="590064"/>
            <a:ext cx="10461391" cy="1532965"/>
          </a:xfrm>
        </p:spPr>
        <p:txBody>
          <a:bodyPr/>
          <a:lstStyle/>
          <a:p>
            <a:pPr algn="ctr"/>
            <a:r>
              <a:rPr lang="en-CA" sz="4800" dirty="0"/>
              <a:t>News Articles</a:t>
            </a:r>
          </a:p>
        </p:txBody>
      </p:sp>
      <p:sp>
        <p:nvSpPr>
          <p:cNvPr id="3" name="Content Placeholder 2"/>
          <p:cNvSpPr>
            <a:spLocks noGrp="1"/>
          </p:cNvSpPr>
          <p:nvPr>
            <p:ph type="body" idx="1"/>
          </p:nvPr>
        </p:nvSpPr>
        <p:spPr>
          <a:xfrm>
            <a:off x="1093715" y="2550105"/>
            <a:ext cx="10461391" cy="2301190"/>
          </a:xfrm>
        </p:spPr>
        <p:txBody>
          <a:bodyPr/>
          <a:lstStyle/>
          <a:p>
            <a:pPr marL="0" indent="0">
              <a:buNone/>
            </a:pPr>
            <a:r>
              <a:rPr lang="en-CA" sz="2000" dirty="0">
                <a:hlinkClick r:id="rId3"/>
              </a:rPr>
              <a:t>http://tvo.org/article/current-affairs/shared-values/how-safe-injection-sites-really-work</a:t>
            </a:r>
            <a:endParaRPr lang="en-CA" sz="2000" dirty="0"/>
          </a:p>
          <a:p>
            <a:endParaRPr lang="en-CA" sz="2000" dirty="0"/>
          </a:p>
          <a:p>
            <a:pPr marL="0" indent="0">
              <a:buNone/>
            </a:pPr>
            <a:r>
              <a:rPr lang="en-CA" sz="2000" dirty="0">
                <a:solidFill>
                  <a:prstClr val="black"/>
                </a:solidFill>
                <a:hlinkClick r:id="rId4"/>
              </a:rPr>
              <a:t>http://www.theglobeandmail.com/news/british-columbia/the-arguments-for-and-against-vancouvers-supervised-injection-site/article596153/</a:t>
            </a:r>
            <a:endParaRPr lang="en-CA" sz="2000" dirty="0">
              <a:solidFill>
                <a:prstClr val="black"/>
              </a:solidFill>
            </a:endParaRPr>
          </a:p>
          <a:p>
            <a:pPr marL="0" indent="0">
              <a:buNone/>
            </a:pPr>
            <a:endParaRPr lang="en-CA" sz="2000" dirty="0"/>
          </a:p>
          <a:p>
            <a:pPr marL="0" indent="0">
              <a:buNone/>
            </a:pPr>
            <a:r>
              <a:rPr lang="en-CA" sz="2000" dirty="0">
                <a:hlinkClick r:id="rId5"/>
              </a:rPr>
              <a:t>http://www.macleans.ca/society/health/the-debate-over-safe-injection-sites/</a:t>
            </a:r>
            <a:endParaRPr lang="en-CA" sz="2000" dirty="0"/>
          </a:p>
          <a:p>
            <a:pPr marL="0" indent="0">
              <a:buNone/>
            </a:pPr>
            <a:endParaRPr lang="en-CA" sz="2000" dirty="0"/>
          </a:p>
        </p:txBody>
      </p:sp>
    </p:spTree>
    <p:extLst>
      <p:ext uri="{BB962C8B-B14F-4D97-AF65-F5344CB8AC3E}">
        <p14:creationId xmlns:p14="http://schemas.microsoft.com/office/powerpoint/2010/main" val="376516535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696" y="797977"/>
            <a:ext cx="10276764" cy="911351"/>
          </a:xfrm>
        </p:spPr>
        <p:txBody>
          <a:bodyPr/>
          <a:lstStyle/>
          <a:p>
            <a:pPr algn="ctr"/>
            <a:r>
              <a:rPr lang="en-CA" sz="6600" kern="1200" dirty="0">
                <a:solidFill>
                  <a:prstClr val="black"/>
                </a:solidFill>
                <a:latin typeface="Trebuchet MS" panose="020B0603020202020204" pitchFamily="34" charset="0"/>
                <a:ea typeface="+mj-ea"/>
                <a:cs typeface="+mj-cs"/>
              </a:rPr>
              <a:t>Learning Objectives:</a:t>
            </a:r>
            <a:endParaRPr lang="en-CA" sz="6600" dirty="0">
              <a:latin typeface="Trebuchet MS" panose="020B0603020202020204" pitchFamily="34" charset="0"/>
            </a:endParaRPr>
          </a:p>
        </p:txBody>
      </p:sp>
      <p:sp>
        <p:nvSpPr>
          <p:cNvPr id="3" name="Text Placeholder 2"/>
          <p:cNvSpPr>
            <a:spLocks noGrp="1"/>
          </p:cNvSpPr>
          <p:nvPr>
            <p:ph type="body" idx="1"/>
          </p:nvPr>
        </p:nvSpPr>
        <p:spPr>
          <a:xfrm>
            <a:off x="2364757" y="2047164"/>
            <a:ext cx="7846043" cy="3930555"/>
          </a:xfrm>
        </p:spPr>
        <p:txBody>
          <a:bodyPr/>
          <a:lstStyle/>
          <a:p>
            <a:pPr marL="192874" indent="-192874" algn="l" defTabSz="642915" rtl="0">
              <a:lnSpc>
                <a:spcPct val="100000"/>
              </a:lnSpc>
              <a:spcBef>
                <a:spcPct val="20000"/>
              </a:spcBef>
              <a:buClr>
                <a:srgbClr val="9BBB59"/>
              </a:buClr>
              <a:buFont typeface="Wingdings 2"/>
              <a:buChar char=""/>
              <a:defRPr/>
            </a:pPr>
            <a:r>
              <a:rPr lang="en-CA" sz="2200" kern="1200" dirty="0">
                <a:solidFill>
                  <a:prstClr val="black"/>
                </a:solidFill>
                <a:latin typeface="Trebuchet MS" panose="020B0603020202020204" pitchFamily="34" charset="0"/>
                <a:ea typeface="+mn-ea"/>
                <a:cs typeface="+mn-cs"/>
              </a:rPr>
              <a:t>To increase  understanding of the philosophy and practice of Harm Reduction.</a:t>
            </a:r>
          </a:p>
          <a:p>
            <a:pPr marL="192874" indent="-192874" algn="l" defTabSz="642915" rtl="0">
              <a:lnSpc>
                <a:spcPct val="100000"/>
              </a:lnSpc>
              <a:spcBef>
                <a:spcPct val="20000"/>
              </a:spcBef>
              <a:buClr>
                <a:srgbClr val="9BBB59"/>
              </a:buClr>
              <a:buFont typeface="Wingdings 2"/>
              <a:buChar char=""/>
              <a:defRPr/>
            </a:pPr>
            <a:endParaRPr lang="en-CA" sz="2200" kern="1200" dirty="0">
              <a:solidFill>
                <a:prstClr val="black"/>
              </a:solidFill>
              <a:latin typeface="Trebuchet MS" panose="020B0603020202020204" pitchFamily="34" charset="0"/>
              <a:ea typeface="+mn-ea"/>
              <a:cs typeface="+mn-cs"/>
            </a:endParaRPr>
          </a:p>
          <a:p>
            <a:pPr marL="192874" indent="-192874" algn="l" defTabSz="642915" rtl="0">
              <a:lnSpc>
                <a:spcPct val="100000"/>
              </a:lnSpc>
              <a:spcBef>
                <a:spcPct val="20000"/>
              </a:spcBef>
              <a:buClr>
                <a:srgbClr val="9BBB59"/>
              </a:buClr>
              <a:buFont typeface="Wingdings 2"/>
              <a:buChar char=""/>
              <a:defRPr/>
            </a:pPr>
            <a:r>
              <a:rPr lang="en-CA" sz="2200" kern="1200" dirty="0">
                <a:solidFill>
                  <a:prstClr val="black"/>
                </a:solidFill>
                <a:latin typeface="Trebuchet MS" panose="020B0603020202020204" pitchFamily="34" charset="0"/>
                <a:ea typeface="+mn-ea"/>
                <a:cs typeface="+mn-cs"/>
              </a:rPr>
              <a:t>To reflect upon, examine and understand our own attitudes and beliefs about people who use substances.</a:t>
            </a:r>
          </a:p>
          <a:p>
            <a:pPr marL="192874" indent="-192874" algn="l" defTabSz="642915" rtl="0">
              <a:lnSpc>
                <a:spcPct val="100000"/>
              </a:lnSpc>
              <a:spcBef>
                <a:spcPct val="20000"/>
              </a:spcBef>
              <a:buClr>
                <a:srgbClr val="9BBB59"/>
              </a:buClr>
              <a:buFont typeface="Wingdings 2"/>
              <a:buChar char=""/>
              <a:defRPr/>
            </a:pPr>
            <a:endParaRPr lang="en-CA" sz="2200" kern="1200" dirty="0">
              <a:solidFill>
                <a:prstClr val="black"/>
              </a:solidFill>
              <a:latin typeface="Trebuchet MS" panose="020B0603020202020204" pitchFamily="34" charset="0"/>
              <a:ea typeface="+mn-ea"/>
              <a:cs typeface="+mn-cs"/>
            </a:endParaRPr>
          </a:p>
          <a:p>
            <a:pPr marL="192874" indent="-192874" algn="l" defTabSz="642915" rtl="0">
              <a:lnSpc>
                <a:spcPct val="100000"/>
              </a:lnSpc>
              <a:spcBef>
                <a:spcPct val="20000"/>
              </a:spcBef>
              <a:buClr>
                <a:srgbClr val="9BBB59"/>
              </a:buClr>
              <a:buFont typeface="Wingdings 2"/>
              <a:buChar char=""/>
              <a:defRPr/>
            </a:pPr>
            <a:r>
              <a:rPr lang="en-CA" sz="2200" kern="1200" dirty="0">
                <a:solidFill>
                  <a:prstClr val="black"/>
                </a:solidFill>
                <a:latin typeface="Trebuchet MS" panose="020B0603020202020204" pitchFamily="34" charset="0"/>
                <a:ea typeface="+mn-ea"/>
                <a:cs typeface="+mn-cs"/>
              </a:rPr>
              <a:t>To  increase an understanding of the stigma &amp; discrimination faced by people who use substances. </a:t>
            </a:r>
          </a:p>
          <a:p>
            <a:pPr marL="0" indent="0" algn="l" defTabSz="642915" rtl="0">
              <a:lnSpc>
                <a:spcPct val="100000"/>
              </a:lnSpc>
              <a:spcBef>
                <a:spcPct val="20000"/>
              </a:spcBef>
              <a:buClr>
                <a:srgbClr val="9BBB59"/>
              </a:buClr>
              <a:defRPr/>
            </a:pPr>
            <a:r>
              <a:rPr lang="en-CA" sz="2200" kern="1200" dirty="0">
                <a:solidFill>
                  <a:prstClr val="black"/>
                </a:solidFill>
                <a:latin typeface="Trebuchet MS" panose="020B0603020202020204" pitchFamily="34" charset="0"/>
                <a:ea typeface="+mn-ea"/>
                <a:cs typeface="+mn-cs"/>
              </a:rPr>
              <a:t>      </a:t>
            </a:r>
          </a:p>
          <a:p>
            <a:pPr marL="192874" indent="-192874" algn="l" defTabSz="642915" rtl="0">
              <a:lnSpc>
                <a:spcPct val="100000"/>
              </a:lnSpc>
              <a:spcBef>
                <a:spcPct val="20000"/>
              </a:spcBef>
              <a:buClr>
                <a:srgbClr val="9BBB59"/>
              </a:buClr>
              <a:buFont typeface="Wingdings 2"/>
              <a:buChar char=""/>
              <a:defRPr/>
            </a:pPr>
            <a:r>
              <a:rPr lang="en-CA" sz="2200" kern="1200" dirty="0">
                <a:solidFill>
                  <a:prstClr val="black"/>
                </a:solidFill>
                <a:latin typeface="Trebuchet MS" panose="020B0603020202020204" pitchFamily="34" charset="0"/>
                <a:ea typeface="+mn-ea"/>
                <a:cs typeface="+mn-cs"/>
              </a:rPr>
              <a:t>To understand the continuum of substance use and the stages of change.</a:t>
            </a:r>
            <a:endParaRPr lang="en-CA" sz="2200" i="1" kern="1200" dirty="0">
              <a:solidFill>
                <a:prstClr val="black"/>
              </a:solidFill>
              <a:latin typeface="Trebuchet MS" panose="020B0603020202020204" pitchFamily="34" charset="0"/>
              <a:ea typeface="+mn-ea"/>
              <a:cs typeface="+mn-cs"/>
            </a:endParaRPr>
          </a:p>
          <a:p>
            <a:pPr marL="192874" indent="-192874" algn="l" defTabSz="642915" rtl="0">
              <a:lnSpc>
                <a:spcPct val="100000"/>
              </a:lnSpc>
              <a:spcBef>
                <a:spcPct val="20000"/>
              </a:spcBef>
              <a:buClr>
                <a:srgbClr val="9BBB59"/>
              </a:buClr>
              <a:buFont typeface="Wingdings 2"/>
              <a:buChar char=""/>
              <a:defRPr/>
            </a:pPr>
            <a:endParaRPr lang="en-CA" sz="1969" b="1" kern="1200" dirty="0">
              <a:solidFill>
                <a:prstClr val="black"/>
              </a:solidFill>
              <a:latin typeface="Calibri"/>
              <a:ea typeface="+mn-ea"/>
              <a:cs typeface="+mn-cs"/>
            </a:endParaRPr>
          </a:p>
          <a:p>
            <a:endParaRPr lang="en-CA" sz="1687" dirty="0"/>
          </a:p>
        </p:txBody>
      </p:sp>
    </p:spTree>
    <p:extLst>
      <p:ext uri="{BB962C8B-B14F-4D97-AF65-F5344CB8AC3E}">
        <p14:creationId xmlns:p14="http://schemas.microsoft.com/office/powerpoint/2010/main" val="243094610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6">
            <a:extLst>
              <a:ext uri="{FF2B5EF4-FFF2-40B4-BE49-F238E27FC236}">
                <a16:creationId xmlns:a16="http://schemas.microsoft.com/office/drawing/2014/main" id="{85B38D10-175B-4B68-8241-49F2C5DF9B35}"/>
              </a:ext>
            </a:extLst>
          </p:cNvPr>
          <p:cNvSpPr>
            <a:spLocks noGrp="1"/>
          </p:cNvSpPr>
          <p:nvPr>
            <p:ph type="title"/>
          </p:nvPr>
        </p:nvSpPr>
        <p:spPr>
          <a:xfrm>
            <a:off x="838199" y="819807"/>
            <a:ext cx="11583361" cy="819807"/>
          </a:xfrm>
          <a:prstGeom prst="rect">
            <a:avLst/>
          </a:prstGeom>
        </p:spPr>
        <p:txBody>
          <a:bodyPr>
            <a:normAutofit/>
          </a:bodyPr>
          <a:lstStyle/>
          <a:p>
            <a:pPr defTabSz="410751" latinLnBrk="1" hangingPunct="0"/>
            <a:r>
              <a:rPr lang="en-US" sz="4000" dirty="0">
                <a:solidFill>
                  <a:srgbClr val="53585F"/>
                </a:solidFill>
                <a:latin typeface="Trebuchet MS"/>
                <a:ea typeface="Trebuchet MS"/>
                <a:cs typeface="Trebuchet MS"/>
                <a:sym typeface="Trebuchet MS"/>
              </a:rPr>
              <a:t>THN Volunteer HIV Core Training</a:t>
            </a:r>
          </a:p>
        </p:txBody>
      </p:sp>
      <p:sp>
        <p:nvSpPr>
          <p:cNvPr id="4" name="Content Placeholder 1">
            <a:extLst>
              <a:ext uri="{FF2B5EF4-FFF2-40B4-BE49-F238E27FC236}">
                <a16:creationId xmlns:a16="http://schemas.microsoft.com/office/drawing/2014/main" id="{DF302B32-CFBD-41D4-AF92-F1F1EC03D380}"/>
              </a:ext>
            </a:extLst>
          </p:cNvPr>
          <p:cNvSpPr txBox="1">
            <a:spLocks/>
          </p:cNvSpPr>
          <p:nvPr/>
        </p:nvSpPr>
        <p:spPr>
          <a:xfrm>
            <a:off x="838199" y="3834581"/>
            <a:ext cx="5707743" cy="2342382"/>
          </a:xfrm>
          <a:prstGeom prst="rect">
            <a:avLst/>
          </a:prstGeom>
        </p:spPr>
        <p:txBody>
          <a:bodyPr/>
          <a:lstStyle>
            <a:lvl1pPr marL="342900" indent="-342900" defTabSz="584200">
              <a:lnSpc>
                <a:spcPct val="150000"/>
              </a:lnSpc>
              <a:spcBef>
                <a:spcPts val="700"/>
              </a:spcBef>
              <a:defRPr sz="3200">
                <a:latin typeface="Trebuchet MS"/>
                <a:ea typeface="Trebuchet MS"/>
                <a:cs typeface="Trebuchet MS"/>
                <a:sym typeface="Trebuchet MS"/>
              </a:defRPr>
            </a:lvl1pPr>
            <a:lvl2pPr marL="342900" indent="-114300" defTabSz="584200">
              <a:lnSpc>
                <a:spcPct val="150000"/>
              </a:lnSpc>
              <a:spcBef>
                <a:spcPts val="700"/>
              </a:spcBef>
              <a:defRPr sz="3200">
                <a:latin typeface="Trebuchet MS"/>
                <a:ea typeface="Trebuchet MS"/>
                <a:cs typeface="Trebuchet MS"/>
                <a:sym typeface="Trebuchet MS"/>
              </a:defRPr>
            </a:lvl2pPr>
            <a:lvl3pPr marL="342900" indent="114300" defTabSz="584200">
              <a:lnSpc>
                <a:spcPct val="150000"/>
              </a:lnSpc>
              <a:spcBef>
                <a:spcPts val="700"/>
              </a:spcBef>
              <a:defRPr sz="3200">
                <a:latin typeface="Trebuchet MS"/>
                <a:ea typeface="Trebuchet MS"/>
                <a:cs typeface="Trebuchet MS"/>
                <a:sym typeface="Trebuchet MS"/>
              </a:defRPr>
            </a:lvl3pPr>
            <a:lvl4pPr marL="342900" indent="342900" defTabSz="584200">
              <a:lnSpc>
                <a:spcPct val="150000"/>
              </a:lnSpc>
              <a:spcBef>
                <a:spcPts val="700"/>
              </a:spcBef>
              <a:defRPr sz="3200">
                <a:latin typeface="Trebuchet MS"/>
                <a:ea typeface="Trebuchet MS"/>
                <a:cs typeface="Trebuchet MS"/>
                <a:sym typeface="Trebuchet MS"/>
              </a:defRPr>
            </a:lvl4pPr>
            <a:lvl5pPr marL="342900" indent="571500" defTabSz="584200">
              <a:lnSpc>
                <a:spcPct val="150000"/>
              </a:lnSpc>
              <a:spcBef>
                <a:spcPts val="700"/>
              </a:spcBef>
              <a:defRPr sz="3200">
                <a:latin typeface="Trebuchet MS"/>
                <a:ea typeface="Trebuchet MS"/>
                <a:cs typeface="Trebuchet MS"/>
                <a:sym typeface="Trebuchet MS"/>
              </a:defRPr>
            </a:lvl5pPr>
            <a:lvl6pPr marL="342900" indent="1028700" defTabSz="584200">
              <a:lnSpc>
                <a:spcPct val="150000"/>
              </a:lnSpc>
              <a:spcBef>
                <a:spcPts val="700"/>
              </a:spcBef>
              <a:defRPr sz="3200">
                <a:latin typeface="Trebuchet MS"/>
                <a:ea typeface="Trebuchet MS"/>
                <a:cs typeface="Trebuchet MS"/>
                <a:sym typeface="Trebuchet MS"/>
              </a:defRPr>
            </a:lvl6pPr>
            <a:lvl7pPr marL="342900" indent="1485900" defTabSz="584200">
              <a:lnSpc>
                <a:spcPct val="150000"/>
              </a:lnSpc>
              <a:spcBef>
                <a:spcPts val="700"/>
              </a:spcBef>
              <a:defRPr sz="3200">
                <a:latin typeface="Trebuchet MS"/>
                <a:ea typeface="Trebuchet MS"/>
                <a:cs typeface="Trebuchet MS"/>
                <a:sym typeface="Trebuchet MS"/>
              </a:defRPr>
            </a:lvl7pPr>
            <a:lvl8pPr marL="342900" indent="1943100" defTabSz="584200">
              <a:lnSpc>
                <a:spcPct val="150000"/>
              </a:lnSpc>
              <a:spcBef>
                <a:spcPts val="700"/>
              </a:spcBef>
              <a:defRPr sz="3200">
                <a:latin typeface="Trebuchet MS"/>
                <a:ea typeface="Trebuchet MS"/>
                <a:cs typeface="Trebuchet MS"/>
                <a:sym typeface="Trebuchet MS"/>
              </a:defRPr>
            </a:lvl8pPr>
            <a:lvl9pPr marL="342900" indent="2400300" defTabSz="584200">
              <a:lnSpc>
                <a:spcPct val="150000"/>
              </a:lnSpc>
              <a:spcBef>
                <a:spcPts val="700"/>
              </a:spcBef>
              <a:defRPr sz="3200">
                <a:latin typeface="Trebuchet MS"/>
                <a:ea typeface="Trebuchet MS"/>
                <a:cs typeface="Trebuchet MS"/>
                <a:sym typeface="Trebuchet MS"/>
              </a:defRPr>
            </a:lvl9pPr>
          </a:lstStyle>
          <a:p>
            <a:r>
              <a:rPr lang="en-CA" kern="0">
                <a:solidFill>
                  <a:sysClr val="windowText" lastClr="000000"/>
                </a:solidFill>
              </a:rPr>
              <a:t>https://tinyurl.com/y5fogurf</a:t>
            </a:r>
            <a:endParaRPr lang="en-CA" kern="0" dirty="0">
              <a:solidFill>
                <a:sysClr val="windowText" lastClr="000000"/>
              </a:solidFill>
            </a:endParaRPr>
          </a:p>
        </p:txBody>
      </p:sp>
      <p:sp>
        <p:nvSpPr>
          <p:cNvPr id="5" name="TextBox 4">
            <a:extLst>
              <a:ext uri="{FF2B5EF4-FFF2-40B4-BE49-F238E27FC236}">
                <a16:creationId xmlns:a16="http://schemas.microsoft.com/office/drawing/2014/main" id="{0968B3FF-AC93-4D53-96FB-6E4BC086CB85}"/>
              </a:ext>
            </a:extLst>
          </p:cNvPr>
          <p:cNvSpPr txBox="1"/>
          <p:nvPr/>
        </p:nvSpPr>
        <p:spPr>
          <a:xfrm>
            <a:off x="2646997" y="2201246"/>
            <a:ext cx="6748375" cy="10172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2146" tIns="32146" rIns="32146" bIns="32146" numCol="1" spcCol="38100" rtlCol="0" anchor="t">
            <a:spAutoFit/>
          </a:bodyPr>
          <a:lstStyle/>
          <a:p>
            <a:pPr algn="ctr" defTabSz="410751" latinLnBrk="1" hangingPunct="0"/>
            <a:r>
              <a:rPr lang="en-US" sz="3094" dirty="0">
                <a:solidFill>
                  <a:srgbClr val="53585F"/>
                </a:solidFill>
                <a:latin typeface="Trebuchet MS"/>
                <a:ea typeface="Trebuchet MS"/>
                <a:cs typeface="Trebuchet MS"/>
                <a:sym typeface="Trebuchet MS"/>
              </a:rPr>
              <a:t>Harm Reduction</a:t>
            </a:r>
          </a:p>
          <a:p>
            <a:pPr algn="ctr" defTabSz="410751" latinLnBrk="1" hangingPunct="0"/>
            <a:r>
              <a:rPr lang="en-US" sz="3094" dirty="0">
                <a:solidFill>
                  <a:srgbClr val="53585F"/>
                </a:solidFill>
                <a:latin typeface="Trebuchet MS"/>
                <a:ea typeface="Trebuchet MS"/>
                <a:cs typeface="Trebuchet MS"/>
                <a:sym typeface="Trebuchet MS"/>
              </a:rPr>
              <a:t>Feedback</a:t>
            </a:r>
          </a:p>
        </p:txBody>
      </p:sp>
      <p:pic>
        <p:nvPicPr>
          <p:cNvPr id="6" name="Picture 2">
            <a:extLst>
              <a:ext uri="{FF2B5EF4-FFF2-40B4-BE49-F238E27FC236}">
                <a16:creationId xmlns:a16="http://schemas.microsoft.com/office/drawing/2014/main" id="{1FBB5C81-3A6F-4558-90E8-75E35F41013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16053" y="3834581"/>
            <a:ext cx="1888591" cy="1969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7442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68" y="612218"/>
            <a:ext cx="10461391" cy="1508126"/>
          </a:xfrm>
        </p:spPr>
        <p:txBody>
          <a:bodyPr/>
          <a:lstStyle/>
          <a:p>
            <a:pPr algn="ctr"/>
            <a:r>
              <a:rPr lang="en-CA" sz="6600" kern="1200" dirty="0">
                <a:solidFill>
                  <a:prstClr val="black"/>
                </a:solidFill>
                <a:latin typeface="Trebuchet MS" panose="020B0603020202020204" pitchFamily="34" charset="0"/>
                <a:ea typeface="+mj-ea"/>
                <a:cs typeface="+mj-cs"/>
              </a:rPr>
              <a:t>What is Harm Reduction?</a:t>
            </a:r>
            <a:endParaRPr lang="en-CA" sz="6600" dirty="0">
              <a:latin typeface="Trebuchet MS" panose="020B0603020202020204" pitchFamily="34" charset="0"/>
            </a:endParaRPr>
          </a:p>
        </p:txBody>
      </p:sp>
      <p:sp>
        <p:nvSpPr>
          <p:cNvPr id="3" name="Text Placeholder 2"/>
          <p:cNvSpPr>
            <a:spLocks noGrp="1"/>
          </p:cNvSpPr>
          <p:nvPr>
            <p:ph type="body" idx="1"/>
          </p:nvPr>
        </p:nvSpPr>
        <p:spPr>
          <a:xfrm>
            <a:off x="1216545" y="2265528"/>
            <a:ext cx="10461391" cy="3384645"/>
          </a:xfrm>
        </p:spPr>
        <p:txBody>
          <a:bodyPr/>
          <a:lstStyle/>
          <a:p>
            <a:pPr marL="0" indent="0" algn="l" defTabSz="642915" rtl="0">
              <a:lnSpc>
                <a:spcPct val="100000"/>
              </a:lnSpc>
              <a:spcBef>
                <a:spcPct val="20000"/>
              </a:spcBef>
              <a:defRPr/>
            </a:pPr>
            <a:r>
              <a:rPr lang="en-CA" sz="2800" kern="1200" dirty="0">
                <a:solidFill>
                  <a:prstClr val="black"/>
                </a:solidFill>
                <a:latin typeface="Trebuchet MS" panose="020B0603020202020204" pitchFamily="34" charset="0"/>
                <a:ea typeface="+mn-ea"/>
                <a:cs typeface="+mn-cs"/>
              </a:rPr>
              <a:t>How many here identify as a substance user?</a:t>
            </a:r>
          </a:p>
          <a:p>
            <a:pPr marL="0" indent="0" algn="l" defTabSz="642915" rtl="0">
              <a:lnSpc>
                <a:spcPct val="100000"/>
              </a:lnSpc>
              <a:spcBef>
                <a:spcPct val="20000"/>
              </a:spcBef>
              <a:defRPr/>
            </a:pPr>
            <a:endParaRPr lang="en-CA" sz="2800" kern="1200" dirty="0">
              <a:solidFill>
                <a:prstClr val="black"/>
              </a:solidFill>
              <a:latin typeface="Trebuchet MS" panose="020B0603020202020204" pitchFamily="34" charset="0"/>
              <a:ea typeface="+mn-ea"/>
              <a:cs typeface="+mn-cs"/>
            </a:endParaRPr>
          </a:p>
          <a:p>
            <a:pPr marL="0" indent="0" algn="l" defTabSz="642915" rtl="0">
              <a:lnSpc>
                <a:spcPct val="100000"/>
              </a:lnSpc>
              <a:spcBef>
                <a:spcPct val="20000"/>
              </a:spcBef>
              <a:defRPr/>
            </a:pPr>
            <a:r>
              <a:rPr lang="en-CA" sz="2800" kern="1200" dirty="0">
                <a:solidFill>
                  <a:prstClr val="black"/>
                </a:solidFill>
                <a:latin typeface="Trebuchet MS" panose="020B0603020202020204" pitchFamily="34" charset="0"/>
                <a:ea typeface="+mn-ea"/>
                <a:cs typeface="+mn-cs"/>
              </a:rPr>
              <a:t>What are some common substances?</a:t>
            </a:r>
          </a:p>
          <a:p>
            <a:pPr marL="0" indent="0" algn="l" defTabSz="642915" rtl="0">
              <a:lnSpc>
                <a:spcPct val="100000"/>
              </a:lnSpc>
              <a:spcBef>
                <a:spcPct val="20000"/>
              </a:spcBef>
              <a:defRPr/>
            </a:pPr>
            <a:endParaRPr lang="en-CA" sz="2800" kern="1200" dirty="0">
              <a:solidFill>
                <a:prstClr val="black"/>
              </a:solidFill>
              <a:latin typeface="Trebuchet MS" panose="020B0603020202020204" pitchFamily="34" charset="0"/>
              <a:ea typeface="+mn-ea"/>
              <a:cs typeface="+mn-cs"/>
            </a:endParaRPr>
          </a:p>
          <a:p>
            <a:pPr marL="0" indent="0" algn="l" defTabSz="642915" rtl="0">
              <a:lnSpc>
                <a:spcPct val="100000"/>
              </a:lnSpc>
              <a:spcBef>
                <a:spcPct val="20000"/>
              </a:spcBef>
              <a:defRPr/>
            </a:pPr>
            <a:r>
              <a:rPr lang="en-CA" sz="2800" kern="1200" dirty="0">
                <a:solidFill>
                  <a:prstClr val="black"/>
                </a:solidFill>
                <a:latin typeface="Trebuchet MS" panose="020B0603020202020204" pitchFamily="34" charset="0"/>
                <a:ea typeface="+mn-ea"/>
                <a:cs typeface="+mn-cs"/>
              </a:rPr>
              <a:t>How many of you practiced “Harm Reduction” to get to today’s training?</a:t>
            </a:r>
          </a:p>
          <a:p>
            <a:pPr marL="0" indent="0" algn="l" defTabSz="642915" rtl="0">
              <a:lnSpc>
                <a:spcPct val="100000"/>
              </a:lnSpc>
              <a:spcBef>
                <a:spcPct val="20000"/>
              </a:spcBef>
              <a:defRPr/>
            </a:pPr>
            <a:endParaRPr lang="en-CA" sz="2531" kern="1200" dirty="0">
              <a:solidFill>
                <a:prstClr val="black"/>
              </a:solidFill>
              <a:latin typeface="Calibri"/>
              <a:ea typeface="+mn-ea"/>
              <a:cs typeface="+mn-cs"/>
            </a:endParaRPr>
          </a:p>
          <a:p>
            <a:pPr marL="0" indent="0" algn="l" defTabSz="642915" rtl="0">
              <a:lnSpc>
                <a:spcPct val="100000"/>
              </a:lnSpc>
              <a:spcBef>
                <a:spcPct val="20000"/>
              </a:spcBef>
              <a:defRPr/>
            </a:pPr>
            <a:endParaRPr lang="en-CA" sz="2531" kern="1200" dirty="0">
              <a:solidFill>
                <a:prstClr val="black"/>
              </a:solidFill>
              <a:latin typeface="Calibri"/>
              <a:ea typeface="+mn-ea"/>
              <a:cs typeface="+mn-cs"/>
            </a:endParaRPr>
          </a:p>
          <a:p>
            <a:pPr marL="0" indent="0" algn="l" defTabSz="642915" rtl="0">
              <a:lnSpc>
                <a:spcPct val="100000"/>
              </a:lnSpc>
              <a:spcBef>
                <a:spcPct val="20000"/>
              </a:spcBef>
              <a:defRPr/>
            </a:pPr>
            <a:r>
              <a:rPr lang="en-CA" sz="2531" kern="1200" dirty="0">
                <a:solidFill>
                  <a:prstClr val="black"/>
                </a:solidFill>
                <a:latin typeface="Calibri"/>
                <a:ea typeface="+mn-ea"/>
                <a:cs typeface="+mn-cs"/>
              </a:rPr>
              <a:t> </a:t>
            </a:r>
          </a:p>
          <a:p>
            <a:endParaRPr lang="en-CA" dirty="0"/>
          </a:p>
        </p:txBody>
      </p:sp>
    </p:spTree>
    <p:extLst>
      <p:ext uri="{BB962C8B-B14F-4D97-AF65-F5344CB8AC3E}">
        <p14:creationId xmlns:p14="http://schemas.microsoft.com/office/powerpoint/2010/main" val="36322606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90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
                                        <p:tgtEl>
                                          <p:spTgt spid="3">
                                            <p:bg/>
                                          </p:spTgt>
                                        </p:tgtEl>
                                      </p:cBhvr>
                                    </p:animEffect>
                                    <p:anim calcmode="lin" valueType="num">
                                      <p:cBhvr>
                                        <p:cTn id="8" dur="100" fill="hold"/>
                                        <p:tgtEl>
                                          <p:spTgt spid="3">
                                            <p:bg/>
                                          </p:spTgt>
                                        </p:tgtEl>
                                        <p:attrNameLst>
                                          <p:attrName>ppt_x</p:attrName>
                                        </p:attrNameLst>
                                      </p:cBhvr>
                                      <p:tavLst>
                                        <p:tav tm="0">
                                          <p:val>
                                            <p:strVal val="#ppt_x"/>
                                          </p:val>
                                        </p:tav>
                                        <p:tav tm="100000">
                                          <p:val>
                                            <p:strVal val="#ppt_x"/>
                                          </p:val>
                                        </p:tav>
                                      </p:tavLst>
                                    </p:anim>
                                    <p:anim calcmode="lin" valueType="num">
                                      <p:cBhvr>
                                        <p:cTn id="9" dur="1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1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0068" y="614149"/>
            <a:ext cx="10461391" cy="1746914"/>
          </a:xfrm>
        </p:spPr>
        <p:txBody>
          <a:bodyPr>
            <a:normAutofit/>
          </a:bodyPr>
          <a:lstStyle/>
          <a:p>
            <a:pPr algn="ctr"/>
            <a:r>
              <a:rPr lang="en-US" sz="3600" b="1" dirty="0">
                <a:latin typeface="Trebuchet MS" panose="020B0603020202020204" pitchFamily="34" charset="0"/>
              </a:rPr>
              <a:t>Harm reduction recognizes that there is a continuum of risk in life, as there is in substance use, sex and other activities.</a:t>
            </a:r>
          </a:p>
        </p:txBody>
      </p:sp>
      <p:sp>
        <p:nvSpPr>
          <p:cNvPr id="2" name="Text Placeholder 1"/>
          <p:cNvSpPr>
            <a:spLocks noGrp="1"/>
          </p:cNvSpPr>
          <p:nvPr>
            <p:ph type="body" idx="1"/>
          </p:nvPr>
        </p:nvSpPr>
        <p:spPr>
          <a:xfrm>
            <a:off x="1121010" y="2998694"/>
            <a:ext cx="9004625" cy="2152852"/>
          </a:xfrm>
        </p:spPr>
        <p:txBody>
          <a:bodyPr/>
          <a:lstStyle/>
          <a:p>
            <a:endParaRPr lang="en-US" dirty="0"/>
          </a:p>
        </p:txBody>
      </p:sp>
      <p:pic>
        <p:nvPicPr>
          <p:cNvPr id="2053" name="Picture 5"/>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bwMode="auto">
          <a:xfrm>
            <a:off x="847967" y="2537607"/>
            <a:ext cx="10582836" cy="389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995446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011" y="551330"/>
            <a:ext cx="10430013" cy="1317812"/>
          </a:xfrm>
        </p:spPr>
        <p:txBody>
          <a:bodyPr>
            <a:noAutofit/>
          </a:bodyPr>
          <a:lstStyle/>
          <a:p>
            <a:pPr algn="ctr"/>
            <a:r>
              <a:rPr lang="en-US" sz="3200" b="1" dirty="0">
                <a:latin typeface="Trebuchet MS" panose="020B0603020202020204" pitchFamily="34" charset="0"/>
              </a:rPr>
              <a:t>Harm Reduction provides accessible, flexible, culturally responsive and non-judgmental services for all.</a:t>
            </a:r>
          </a:p>
        </p:txBody>
      </p:sp>
      <p:sp>
        <p:nvSpPr>
          <p:cNvPr id="4" name="Text Placeholder 3"/>
          <p:cNvSpPr>
            <a:spLocks noGrp="1"/>
          </p:cNvSpPr>
          <p:nvPr>
            <p:ph type="body" idx="1"/>
          </p:nvPr>
        </p:nvSpPr>
        <p:spPr/>
        <p:txBody>
          <a:bodyPr/>
          <a:lstStyle/>
          <a:p>
            <a:endParaRPr lang="en-US"/>
          </a:p>
        </p:txBody>
      </p:sp>
      <p:pic>
        <p:nvPicPr>
          <p:cNvPr id="3074" name="Picture 2"/>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bwMode="auto">
          <a:xfrm>
            <a:off x="1035424" y="2060811"/>
            <a:ext cx="10394575" cy="4517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58512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09" y="423081"/>
            <a:ext cx="10461391" cy="1620872"/>
          </a:xfrm>
        </p:spPr>
        <p:txBody>
          <a:bodyPr/>
          <a:lstStyle/>
          <a:p>
            <a:pPr algn="ctr"/>
            <a:r>
              <a:rPr lang="en-US" sz="3600" b="1" dirty="0">
                <a:latin typeface="Trebuchet MS" panose="020B0603020202020204" pitchFamily="34" charset="0"/>
              </a:rPr>
              <a:t>Harm Reduction does not judge individuals on the basis of their individual behaviours</a:t>
            </a:r>
          </a:p>
        </p:txBody>
      </p:sp>
      <p:sp>
        <p:nvSpPr>
          <p:cNvPr id="4" name="Text Placeholder 3"/>
          <p:cNvSpPr>
            <a:spLocks noGrp="1"/>
          </p:cNvSpPr>
          <p:nvPr>
            <p:ph type="body" idx="1"/>
          </p:nvPr>
        </p:nvSpPr>
        <p:spPr/>
        <p:txBody>
          <a:bodyPr/>
          <a:lstStyle/>
          <a:p>
            <a:endParaRPr lang="en-US"/>
          </a:p>
        </p:txBody>
      </p:sp>
      <p:pic>
        <p:nvPicPr>
          <p:cNvPr id="4098" name="Picture 2"/>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bwMode="auto">
          <a:xfrm>
            <a:off x="3910685" y="2146914"/>
            <a:ext cx="8117541" cy="3667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72774" y="2146914"/>
            <a:ext cx="2788467" cy="3817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72304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011" y="632012"/>
            <a:ext cx="10461391" cy="1371600"/>
          </a:xfrm>
        </p:spPr>
        <p:txBody>
          <a:bodyPr>
            <a:noAutofit/>
          </a:bodyPr>
          <a:lstStyle/>
          <a:p>
            <a:pPr algn="ctr"/>
            <a:r>
              <a:rPr lang="en-US" sz="3200" b="1" dirty="0">
                <a:latin typeface="Trebuchet MS" panose="020B0603020202020204" pitchFamily="34" charset="0"/>
              </a:rPr>
              <a:t>Harm reduction seeks to enhance social and health programs, disease prevention and education while minimizing repressive and punitive measures.</a:t>
            </a:r>
          </a:p>
        </p:txBody>
      </p:sp>
      <p:pic>
        <p:nvPicPr>
          <p:cNvPr id="5122" name="Picture 2"/>
          <p:cNvPicPr>
            <a:picLocks noGrp="1" noChangeAspect="1" noChangeArrowheads="1"/>
          </p:cNvPicPr>
          <p:nvPr>
            <p:ph idx="4294967295"/>
          </p:nvPr>
        </p:nvPicPr>
        <p:blipFill>
          <a:blip r:embed="rId3">
            <a:extLst>
              <a:ext uri="{28A0092B-C50C-407E-A947-70E740481C1C}">
                <a14:useLocalDpi xmlns:a14="http://schemas.microsoft.com/office/drawing/2010/main"/>
              </a:ext>
            </a:extLst>
          </a:blip>
          <a:srcRect/>
          <a:stretch>
            <a:fillRect/>
          </a:stretch>
        </p:blipFill>
        <p:spPr bwMode="auto">
          <a:xfrm>
            <a:off x="1678474" y="2074460"/>
            <a:ext cx="9157447" cy="4230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5561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011" y="491319"/>
            <a:ext cx="10461391" cy="1566081"/>
          </a:xfrm>
        </p:spPr>
        <p:txBody>
          <a:bodyPr>
            <a:noAutofit/>
          </a:bodyPr>
          <a:lstStyle/>
          <a:p>
            <a:pPr algn="ctr"/>
            <a:r>
              <a:rPr lang="en-US" sz="2800" b="1" dirty="0">
                <a:latin typeface="Trebuchet MS" panose="020B0603020202020204" pitchFamily="34" charset="0"/>
              </a:rPr>
              <a:t>Harm reduction recognizes the right for comprehensive, accessible, flexible and culturally responsive non-judgmental social services for and the fulfillment of basic needs of all individuals and communities</a:t>
            </a:r>
          </a:p>
        </p:txBody>
      </p:sp>
      <p:sp>
        <p:nvSpPr>
          <p:cNvPr id="4" name="Text Placeholder 3"/>
          <p:cNvSpPr>
            <a:spLocks noGrp="1"/>
          </p:cNvSpPr>
          <p:nvPr>
            <p:ph type="body" idx="1"/>
          </p:nvPr>
        </p:nvSpPr>
        <p:spPr/>
        <p:txBody>
          <a:bodyPr/>
          <a:lstStyle/>
          <a:p>
            <a:endParaRPr lang="en-US"/>
          </a:p>
        </p:txBody>
      </p:sp>
      <p:pic>
        <p:nvPicPr>
          <p:cNvPr id="1026" name="Picture 2"/>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4590302" y="2312708"/>
            <a:ext cx="6673850" cy="395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8576" y="4022830"/>
            <a:ext cx="3528113" cy="2307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7788" y="2197490"/>
            <a:ext cx="3629687" cy="1825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914159"/>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8F8F8F"/>
      </a:accent3>
      <a:accent4>
        <a:srgbClr val="707070"/>
      </a:accent4>
      <a:accent5>
        <a:srgbClr val="AAB7DA"/>
      </a:accent5>
      <a:accent6>
        <a:srgbClr val="007B2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357220AAEA29448D629A2B903282F4" ma:contentTypeVersion="13" ma:contentTypeDescription="Create a new document." ma:contentTypeScope="" ma:versionID="5780bfa9f2da35a141444b6cf5a0d161">
  <xsd:schema xmlns:xsd="http://www.w3.org/2001/XMLSchema" xmlns:xs="http://www.w3.org/2001/XMLSchema" xmlns:p="http://schemas.microsoft.com/office/2006/metadata/properties" xmlns:ns2="5d54e3f0-bbc9-4ffe-b146-9b4fba9ba6a6" xmlns:ns3="b1f07faa-785f-4bd8-a214-ff90973d4975" targetNamespace="http://schemas.microsoft.com/office/2006/metadata/properties" ma:root="true" ma:fieldsID="646cb392d9ba73e3707058b6b6388de6" ns2:_="" ns3:_="">
    <xsd:import namespace="5d54e3f0-bbc9-4ffe-b146-9b4fba9ba6a6"/>
    <xsd:import namespace="b1f07faa-785f-4bd8-a214-ff90973d497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54e3f0-bbc9-4ffe-b146-9b4fba9ba6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5f5ea65-7b48-4777-82ba-3887035d187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f07faa-785f-4bd8-a214-ff90973d497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6bb6ae14-1963-4878-bb9a-b43477d7b65d}" ma:internalName="TaxCatchAll" ma:showField="CatchAllData" ma:web="b1f07faa-785f-4bd8-a214-ff90973d49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1f07faa-785f-4bd8-a214-ff90973d4975" xsi:nil="true"/>
    <lcf76f155ced4ddcb4097134ff3c332f xmlns="5d54e3f0-bbc9-4ffe-b146-9b4fba9ba6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5555384-25EF-4E19-AC2A-CFB58599F428}"/>
</file>

<file path=customXml/itemProps2.xml><?xml version="1.0" encoding="utf-8"?>
<ds:datastoreItem xmlns:ds="http://schemas.openxmlformats.org/officeDocument/2006/customXml" ds:itemID="{AD2BA774-9DE9-442C-A1D7-7D8B53D31BB1}"/>
</file>

<file path=customXml/itemProps3.xml><?xml version="1.0" encoding="utf-8"?>
<ds:datastoreItem xmlns:ds="http://schemas.openxmlformats.org/officeDocument/2006/customXml" ds:itemID="{A97FC40B-3EFA-4674-BBAA-FDB8FDE17653}"/>
</file>

<file path=docProps/app.xml><?xml version="1.0" encoding="utf-8"?>
<Properties xmlns="http://schemas.openxmlformats.org/officeDocument/2006/extended-properties" xmlns:vt="http://schemas.openxmlformats.org/officeDocument/2006/docPropsVTypes">
  <TotalTime>10486</TotalTime>
  <Words>1396</Words>
  <Application>Microsoft Office PowerPoint</Application>
  <PresentationFormat>Widescreen</PresentationFormat>
  <Paragraphs>212</Paragraphs>
  <Slides>30</Slides>
  <Notes>29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Helvetica Neue</vt:lpstr>
      <vt:lpstr>Trebuchet MS</vt:lpstr>
      <vt:lpstr>Wingdings</vt:lpstr>
      <vt:lpstr>Wingdings 2</vt:lpstr>
      <vt:lpstr>Default</vt:lpstr>
      <vt:lpstr>THN Volunteer HIV Core Training Project  </vt:lpstr>
      <vt:lpstr>Acknowledgements</vt:lpstr>
      <vt:lpstr>Learning Objectives:</vt:lpstr>
      <vt:lpstr>What is Harm Reduction?</vt:lpstr>
      <vt:lpstr>Harm reduction recognizes that there is a continuum of risk in life, as there is in substance use, sex and other activities.</vt:lpstr>
      <vt:lpstr>Harm Reduction provides accessible, flexible, culturally responsive and non-judgmental services for all.</vt:lpstr>
      <vt:lpstr>Harm Reduction does not judge individuals on the basis of their individual behaviours</vt:lpstr>
      <vt:lpstr>Harm reduction seeks to enhance social and health programs, disease prevention and education while minimizing repressive and punitive measures.</vt:lpstr>
      <vt:lpstr>Harm reduction recognizes the right for comprehensive, accessible, flexible and culturally responsive non-judgmental social services for and the fulfillment of basic needs of all individuals and communities</vt:lpstr>
      <vt:lpstr>Harm reduction provides options in a non-judgmental, non-coercive way and strongly advocates that the individuals and communities affected by drug use be involved in the creation of and implementation of harm reduction interventions.</vt:lpstr>
      <vt:lpstr>What Harm Reduction is NOT</vt:lpstr>
      <vt:lpstr>What Harm Reduction IS:</vt:lpstr>
      <vt:lpstr>How does our Language Reflect our Beliefs</vt:lpstr>
      <vt:lpstr>AIVL AUSTRALIAN STIGMA &amp; DISCRIMINATION OF INJECTION DRUG USERS</vt:lpstr>
      <vt:lpstr>Determinants of Health   Vulnerability Substance Use  &amp; HIV Infection</vt:lpstr>
      <vt:lpstr>Determinants of Health Vulnerability to Substance Use  &amp; HIV Infection</vt:lpstr>
      <vt:lpstr>Key Elements of Drug Related Stigma</vt:lpstr>
      <vt:lpstr>Key Elements of Drug Related Stigma  Incarceration</vt:lpstr>
      <vt:lpstr>Key Elements of Drug Related Stigma  Incarceration</vt:lpstr>
      <vt:lpstr>Key Elements of Drug Related Stigma  Incarceration</vt:lpstr>
      <vt:lpstr>D</vt:lpstr>
      <vt:lpstr>Harm Reduction Continuum </vt:lpstr>
      <vt:lpstr>Stages of Change Model</vt:lpstr>
      <vt:lpstr>PowerPoint Presentation</vt:lpstr>
      <vt:lpstr>Harm Reduction Initiatives include:</vt:lpstr>
      <vt:lpstr> Benefits of Harm Reduction </vt:lpstr>
      <vt:lpstr>Decisional Balance</vt:lpstr>
      <vt:lpstr>Harm Reduction practices </vt:lpstr>
      <vt:lpstr>News Articles</vt:lpstr>
      <vt:lpstr>THN Volunteer HIV Core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 Reduction    THN Volunteer HIV Core Training Project</dc:title>
  <dc:creator>kyle vose</dc:creator>
  <cp:lastModifiedBy>Brian Dopson</cp:lastModifiedBy>
  <cp:revision>87</cp:revision>
  <cp:lastPrinted>2018-07-23T20:00:40Z</cp:lastPrinted>
  <dcterms:created xsi:type="dcterms:W3CDTF">2016-10-15T02:08:08Z</dcterms:created>
  <dcterms:modified xsi:type="dcterms:W3CDTF">2022-11-15T01:57:57Z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0x01010090357220AAEA29448D629A2B903282F4</vt:lpwstr>
  </property>
  <property fmtid="{D5CDD505-2E9C-101B-9397-08002B2CF9AE}" pid="3" name="Order">
    <vt:r8>3130800</vt:r8>
  </property>
</Properties>
</file>