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webextensions/webextension1.xml" ContentType="application/vnd.ms-office.webextension+xml"/>
  <Override PartName="/ppt/webextensions/webextension2.xml" ContentType="application/vnd.ms-office.webextension+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0"/>
  </p:notesMasterIdLst>
  <p:handoutMasterIdLst>
    <p:handoutMasterId r:id="rId21"/>
  </p:handoutMasterIdLst>
  <p:sldIdLst>
    <p:sldId id="256" r:id="rId3"/>
    <p:sldId id="281" r:id="rId4"/>
    <p:sldId id="257" r:id="rId5"/>
    <p:sldId id="277" r:id="rId6"/>
    <p:sldId id="280" r:id="rId7"/>
    <p:sldId id="276" r:id="rId8"/>
    <p:sldId id="258" r:id="rId9"/>
    <p:sldId id="260" r:id="rId10"/>
    <p:sldId id="261" r:id="rId11"/>
    <p:sldId id="262" r:id="rId12"/>
    <p:sldId id="263" r:id="rId13"/>
    <p:sldId id="278" r:id="rId14"/>
    <p:sldId id="265" r:id="rId15"/>
    <p:sldId id="266" r:id="rId16"/>
    <p:sldId id="275" r:id="rId17"/>
    <p:sldId id="268" r:id="rId18"/>
    <p:sldId id="279" r:id="rId19"/>
  </p:sldIdLst>
  <p:sldSz cx="8890000" cy="6858000"/>
  <p:notesSz cx="7315200" cy="9601200"/>
  <p:defaultTextStyle>
    <a:lvl1pPr>
      <a:defRPr>
        <a:latin typeface="+mn-lt"/>
        <a:ea typeface="+mn-ea"/>
        <a:cs typeface="+mn-cs"/>
        <a:sym typeface="Helvetica Neue"/>
      </a:defRPr>
    </a:lvl1pPr>
    <a:lvl2pPr>
      <a:defRPr>
        <a:latin typeface="+mn-lt"/>
        <a:ea typeface="+mn-ea"/>
        <a:cs typeface="+mn-cs"/>
        <a:sym typeface="Helvetica Neue"/>
      </a:defRPr>
    </a:lvl2pPr>
    <a:lvl3pPr>
      <a:defRPr>
        <a:latin typeface="+mn-lt"/>
        <a:ea typeface="+mn-ea"/>
        <a:cs typeface="+mn-cs"/>
        <a:sym typeface="Helvetica Neue"/>
      </a:defRPr>
    </a:lvl3pPr>
    <a:lvl4pPr>
      <a:defRPr>
        <a:latin typeface="+mn-lt"/>
        <a:ea typeface="+mn-ea"/>
        <a:cs typeface="+mn-cs"/>
        <a:sym typeface="Helvetica Neue"/>
      </a:defRPr>
    </a:lvl4pPr>
    <a:lvl5pPr>
      <a:defRPr>
        <a:latin typeface="+mn-lt"/>
        <a:ea typeface="+mn-ea"/>
        <a:cs typeface="+mn-cs"/>
        <a:sym typeface="Helvetica Neue"/>
      </a:defRPr>
    </a:lvl5pPr>
    <a:lvl6pPr>
      <a:defRPr>
        <a:latin typeface="+mn-lt"/>
        <a:ea typeface="+mn-ea"/>
        <a:cs typeface="+mn-cs"/>
        <a:sym typeface="Helvetica Neue"/>
      </a:defRPr>
    </a:lvl6pPr>
    <a:lvl7pPr>
      <a:defRPr>
        <a:latin typeface="+mn-lt"/>
        <a:ea typeface="+mn-ea"/>
        <a:cs typeface="+mn-cs"/>
        <a:sym typeface="Helvetica Neue"/>
      </a:defRPr>
    </a:lvl7pPr>
    <a:lvl8pPr>
      <a:defRPr>
        <a:latin typeface="+mn-lt"/>
        <a:ea typeface="+mn-ea"/>
        <a:cs typeface="+mn-cs"/>
        <a:sym typeface="Helvetica Neue"/>
      </a:defRPr>
    </a:lvl8pPr>
    <a:lvl9pPr>
      <a:defRPr>
        <a:latin typeface="+mn-lt"/>
        <a:ea typeface="+mn-ea"/>
        <a:cs typeface="+mn-cs"/>
        <a:sym typeface="Helvetica Neue"/>
      </a:defRPr>
    </a:lvl9pPr>
  </p:defaultTextStyle>
  <p:extLst>
    <p:ext uri="{EFAFB233-063F-42B5-8137-9DF3F51BA10A}">
      <p15:sldGuideLst xmlns:p15="http://schemas.microsoft.com/office/powerpoint/2012/main">
        <p15:guide id="1" orient="horz" pos="2160">
          <p15:clr>
            <a:srgbClr val="A4A3A4"/>
          </p15:clr>
        </p15:guide>
        <p15:guide id="2" pos="280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rontoHIVAIDSNetwork" initials="THN"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85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DCACA"/>
          </a:solidFill>
        </a:fill>
      </a:tcStyle>
    </a:wholeTbl>
    <a:band2H>
      <a:tcTxStyle/>
      <a:tcStyle>
        <a:tcBdr/>
        <a:fill>
          <a:solidFill>
            <a:srgbClr val="EF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90000"/>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90000"/>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90000"/>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6CECA"/>
          </a:solidFill>
        </a:fill>
      </a:tcStyle>
    </a:wholeTbl>
    <a:band2H>
      <a:tcTxStyle/>
      <a:tcStyle>
        <a:tcBdr/>
        <a:fill>
          <a:solidFill>
            <a:srgbClr val="FBE8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94A00"/>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94A00"/>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94A00"/>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2D2D2"/>
          </a:solidFill>
        </a:fill>
      </a:tcStyle>
    </a:wholeTbl>
    <a:band2H>
      <a:tcTxStyle/>
      <a:tcStyle>
        <a:tcBdr/>
        <a:fill>
          <a:solidFill>
            <a:srgbClr val="EAEAEA"/>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66666"/>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66666"/>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66666"/>
          </a:solidFill>
        </a:fill>
      </a:tcStyle>
    </a:firstRow>
  </a:tblStyle>
  <a:tblStyle styleId="{CF821DB8-F4EB-4A41-A1BA-3FCAFE7338EE}"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90000"/>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990000"/>
          </a:solidFill>
        </a:fill>
      </a:tcStyle>
    </a:firstRow>
  </a:tblStyle>
  <a:tblStyle styleId="{33BA23B1-9221-436E-865A-0063620EA4FD}"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40" autoAdjust="0"/>
    <p:restoredTop sz="75875" autoAdjust="0"/>
  </p:normalViewPr>
  <p:slideViewPr>
    <p:cSldViewPr>
      <p:cViewPr varScale="1">
        <p:scale>
          <a:sx n="48" d="100"/>
          <a:sy n="48" d="100"/>
        </p:scale>
        <p:origin x="2010" y="54"/>
      </p:cViewPr>
      <p:guideLst>
        <p:guide orient="horz" pos="2160"/>
        <p:guide pos="2800"/>
      </p:guideLst>
    </p:cSldViewPr>
  </p:slideViewPr>
  <p:notesTextViewPr>
    <p:cViewPr>
      <p:scale>
        <a:sx n="75" d="100"/>
        <a:sy n="75" d="100"/>
      </p:scale>
      <p:origin x="0" y="0"/>
    </p:cViewPr>
  </p:notesTextViewPr>
  <p:notesViewPr>
    <p:cSldViewPr>
      <p:cViewPr>
        <p:scale>
          <a:sx n="40" d="100"/>
          <a:sy n="40" d="100"/>
        </p:scale>
        <p:origin x="2876" y="304"/>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B6729D-3461-4143-ADD3-36BBCCAE2743}" type="doc">
      <dgm:prSet loTypeId="urn:microsoft.com/office/officeart/2018/5/layout/IconLeafLabelList" loCatId="icon" qsTypeId="urn:microsoft.com/office/officeart/2005/8/quickstyle/simple1" qsCatId="simple" csTypeId="urn:microsoft.com/office/officeart/2005/8/colors/accent1_2" csCatId="accent1" phldr="1"/>
      <dgm:spPr/>
      <dgm:t>
        <a:bodyPr/>
        <a:lstStyle/>
        <a:p>
          <a:endParaRPr lang="en-US"/>
        </a:p>
      </dgm:t>
    </dgm:pt>
    <dgm:pt modelId="{963DB1D3-4CDB-48FC-BD0B-07FD8AF40629}">
      <dgm:prSet/>
      <dgm:spPr/>
      <dgm:t>
        <a:bodyPr/>
        <a:lstStyle/>
        <a:p>
          <a:pPr>
            <a:lnSpc>
              <a:spcPct val="100000"/>
            </a:lnSpc>
            <a:defRPr cap="all"/>
          </a:pPr>
          <a:r>
            <a:rPr lang="en-US" dirty="0">
              <a:latin typeface="Centaur" panose="02030504050205020304" pitchFamily="18" charset="0"/>
            </a:rPr>
            <a:t>Mental (focusing your mind) </a:t>
          </a:r>
        </a:p>
      </dgm:t>
    </dgm:pt>
    <dgm:pt modelId="{DE79690F-A5AE-4240-A5AC-34367DC565B9}" type="parTrans" cxnId="{33A1FAB3-6AF6-492F-93BC-F9511B182DC5}">
      <dgm:prSet/>
      <dgm:spPr/>
      <dgm:t>
        <a:bodyPr/>
        <a:lstStyle/>
        <a:p>
          <a:endParaRPr lang="en-US"/>
        </a:p>
      </dgm:t>
    </dgm:pt>
    <dgm:pt modelId="{87ECDBAE-69A1-4DDF-8027-8341604D1F38}" type="sibTrans" cxnId="{33A1FAB3-6AF6-492F-93BC-F9511B182DC5}">
      <dgm:prSet/>
      <dgm:spPr/>
      <dgm:t>
        <a:bodyPr/>
        <a:lstStyle/>
        <a:p>
          <a:endParaRPr lang="en-US"/>
        </a:p>
      </dgm:t>
    </dgm:pt>
    <dgm:pt modelId="{0076487B-615A-4F8A-8852-2328BB0B6CB0}">
      <dgm:prSet/>
      <dgm:spPr/>
      <dgm:t>
        <a:bodyPr/>
        <a:lstStyle/>
        <a:p>
          <a:pPr>
            <a:lnSpc>
              <a:spcPct val="100000"/>
            </a:lnSpc>
            <a:defRPr cap="all"/>
          </a:pPr>
          <a:r>
            <a:rPr lang="en-US" dirty="0">
              <a:latin typeface="Centaur" panose="02030504050205020304" pitchFamily="18" charset="0"/>
            </a:rPr>
            <a:t>Physical (focusing your senses) </a:t>
          </a:r>
        </a:p>
      </dgm:t>
    </dgm:pt>
    <dgm:pt modelId="{207958B4-F7E2-4A6E-88B5-F2FE2B350D91}" type="parTrans" cxnId="{854080F8-332B-4BA2-B578-7542BDA92796}">
      <dgm:prSet/>
      <dgm:spPr/>
      <dgm:t>
        <a:bodyPr/>
        <a:lstStyle/>
        <a:p>
          <a:endParaRPr lang="en-US"/>
        </a:p>
      </dgm:t>
    </dgm:pt>
    <dgm:pt modelId="{23D23DAD-EE77-4B50-85D8-D80D055E9419}" type="sibTrans" cxnId="{854080F8-332B-4BA2-B578-7542BDA92796}">
      <dgm:prSet/>
      <dgm:spPr/>
      <dgm:t>
        <a:bodyPr/>
        <a:lstStyle/>
        <a:p>
          <a:endParaRPr lang="en-US"/>
        </a:p>
      </dgm:t>
    </dgm:pt>
    <dgm:pt modelId="{7255A2C0-B82B-48F0-B09F-BCB4FCF2C271}">
      <dgm:prSet/>
      <dgm:spPr/>
      <dgm:t>
        <a:bodyPr/>
        <a:lstStyle/>
        <a:p>
          <a:pPr>
            <a:lnSpc>
              <a:spcPct val="100000"/>
            </a:lnSpc>
            <a:defRPr cap="all"/>
          </a:pPr>
          <a:r>
            <a:rPr lang="en-US" dirty="0">
              <a:latin typeface="Centaur" panose="02030504050205020304" pitchFamily="18" charset="0"/>
            </a:rPr>
            <a:t>Soothing (talking to yourself in a very kind way)</a:t>
          </a:r>
        </a:p>
      </dgm:t>
    </dgm:pt>
    <dgm:pt modelId="{E23ECE02-B7EC-4A86-8D4D-4120E7A4E80C}" type="parTrans" cxnId="{45C55A39-7F90-445B-B9F3-24B055BEED3F}">
      <dgm:prSet/>
      <dgm:spPr/>
      <dgm:t>
        <a:bodyPr/>
        <a:lstStyle/>
        <a:p>
          <a:endParaRPr lang="en-US"/>
        </a:p>
      </dgm:t>
    </dgm:pt>
    <dgm:pt modelId="{00C842E5-88B6-4BED-9DAC-551EE21CC7D9}" type="sibTrans" cxnId="{45C55A39-7F90-445B-B9F3-24B055BEED3F}">
      <dgm:prSet/>
      <dgm:spPr/>
      <dgm:t>
        <a:bodyPr/>
        <a:lstStyle/>
        <a:p>
          <a:endParaRPr lang="en-US"/>
        </a:p>
      </dgm:t>
    </dgm:pt>
    <dgm:pt modelId="{B4B4CB39-675F-4354-81E2-5CE033A60980}" type="pres">
      <dgm:prSet presAssocID="{2AB6729D-3461-4143-ADD3-36BBCCAE2743}" presName="root" presStyleCnt="0">
        <dgm:presLayoutVars>
          <dgm:dir/>
          <dgm:resizeHandles val="exact"/>
        </dgm:presLayoutVars>
      </dgm:prSet>
      <dgm:spPr/>
    </dgm:pt>
    <dgm:pt modelId="{11752C54-9933-4A52-8B33-214E62078B87}" type="pres">
      <dgm:prSet presAssocID="{963DB1D3-4CDB-48FC-BD0B-07FD8AF40629}" presName="compNode" presStyleCnt="0"/>
      <dgm:spPr/>
    </dgm:pt>
    <dgm:pt modelId="{707905D5-4A01-4145-97DE-831CAC33D817}" type="pres">
      <dgm:prSet presAssocID="{963DB1D3-4CDB-48FC-BD0B-07FD8AF40629}" presName="iconBgRect" presStyleLbl="bgShp" presStyleIdx="0" presStyleCnt="3"/>
      <dgm:spPr>
        <a:prstGeom prst="round2DiagRect">
          <a:avLst>
            <a:gd name="adj1" fmla="val 29727"/>
            <a:gd name="adj2" fmla="val 0"/>
          </a:avLst>
        </a:prstGeom>
      </dgm:spPr>
    </dgm:pt>
    <dgm:pt modelId="{B70108FB-EDA5-42B5-B0FB-C98A086EECB3}" type="pres">
      <dgm:prSet presAssocID="{963DB1D3-4CDB-48FC-BD0B-07FD8AF4062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rain in head"/>
        </a:ext>
      </dgm:extLst>
    </dgm:pt>
    <dgm:pt modelId="{F73574E1-7914-4D8A-A355-C1EC4D648DB8}" type="pres">
      <dgm:prSet presAssocID="{963DB1D3-4CDB-48FC-BD0B-07FD8AF40629}" presName="spaceRect" presStyleCnt="0"/>
      <dgm:spPr/>
    </dgm:pt>
    <dgm:pt modelId="{5C6DA276-46AF-4267-9914-F9DC563D9869}" type="pres">
      <dgm:prSet presAssocID="{963DB1D3-4CDB-48FC-BD0B-07FD8AF40629}" presName="textRect" presStyleLbl="revTx" presStyleIdx="0" presStyleCnt="3">
        <dgm:presLayoutVars>
          <dgm:chMax val="1"/>
          <dgm:chPref val="1"/>
        </dgm:presLayoutVars>
      </dgm:prSet>
      <dgm:spPr/>
    </dgm:pt>
    <dgm:pt modelId="{B873C761-D5F5-4673-8CCE-A256EF30477D}" type="pres">
      <dgm:prSet presAssocID="{87ECDBAE-69A1-4DDF-8027-8341604D1F38}" presName="sibTrans" presStyleCnt="0"/>
      <dgm:spPr/>
    </dgm:pt>
    <dgm:pt modelId="{C5D99F3F-FF05-4B11-9E89-E0D3BA56C74C}" type="pres">
      <dgm:prSet presAssocID="{0076487B-615A-4F8A-8852-2328BB0B6CB0}" presName="compNode" presStyleCnt="0"/>
      <dgm:spPr/>
    </dgm:pt>
    <dgm:pt modelId="{94F16174-1F44-48C7-A025-BC7EF20A1E51}" type="pres">
      <dgm:prSet presAssocID="{0076487B-615A-4F8A-8852-2328BB0B6CB0}" presName="iconBgRect" presStyleLbl="bgShp" presStyleIdx="1" presStyleCnt="3"/>
      <dgm:spPr>
        <a:prstGeom prst="round2DiagRect">
          <a:avLst>
            <a:gd name="adj1" fmla="val 29727"/>
            <a:gd name="adj2" fmla="val 0"/>
          </a:avLst>
        </a:prstGeom>
      </dgm:spPr>
    </dgm:pt>
    <dgm:pt modelId="{7439E299-E00F-4CA1-9847-8B95FB822992}" type="pres">
      <dgm:prSet presAssocID="{0076487B-615A-4F8A-8852-2328BB0B6CB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Eyes"/>
        </a:ext>
      </dgm:extLst>
    </dgm:pt>
    <dgm:pt modelId="{9B864B9C-996F-47A9-9AA8-160409B16206}" type="pres">
      <dgm:prSet presAssocID="{0076487B-615A-4F8A-8852-2328BB0B6CB0}" presName="spaceRect" presStyleCnt="0"/>
      <dgm:spPr/>
    </dgm:pt>
    <dgm:pt modelId="{E49D12EF-7E81-4A07-834F-4F10A1535F78}" type="pres">
      <dgm:prSet presAssocID="{0076487B-615A-4F8A-8852-2328BB0B6CB0}" presName="textRect" presStyleLbl="revTx" presStyleIdx="1" presStyleCnt="3">
        <dgm:presLayoutVars>
          <dgm:chMax val="1"/>
          <dgm:chPref val="1"/>
        </dgm:presLayoutVars>
      </dgm:prSet>
      <dgm:spPr/>
    </dgm:pt>
    <dgm:pt modelId="{6ECD8A22-3BA7-433E-A152-77E2A9A4EBA1}" type="pres">
      <dgm:prSet presAssocID="{23D23DAD-EE77-4B50-85D8-D80D055E9419}" presName="sibTrans" presStyleCnt="0"/>
      <dgm:spPr/>
    </dgm:pt>
    <dgm:pt modelId="{1CE7AC6E-49AA-44EA-A627-D07BE67EF922}" type="pres">
      <dgm:prSet presAssocID="{7255A2C0-B82B-48F0-B09F-BCB4FCF2C271}" presName="compNode" presStyleCnt="0"/>
      <dgm:spPr/>
    </dgm:pt>
    <dgm:pt modelId="{876A4B68-A28C-4C63-9ABF-B82F5C63DB18}" type="pres">
      <dgm:prSet presAssocID="{7255A2C0-B82B-48F0-B09F-BCB4FCF2C271}" presName="iconBgRect" presStyleLbl="bgShp" presStyleIdx="2" presStyleCnt="3"/>
      <dgm:spPr>
        <a:prstGeom prst="round2DiagRect">
          <a:avLst>
            <a:gd name="adj1" fmla="val 29727"/>
            <a:gd name="adj2" fmla="val 0"/>
          </a:avLst>
        </a:prstGeom>
      </dgm:spPr>
    </dgm:pt>
    <dgm:pt modelId="{90CCC2EF-DCB1-44FB-9BC0-9C1351269699}" type="pres">
      <dgm:prSet presAssocID="{7255A2C0-B82B-48F0-B09F-BCB4FCF2C27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Ear"/>
        </a:ext>
      </dgm:extLst>
    </dgm:pt>
    <dgm:pt modelId="{E8B178F6-3121-4D4F-884F-DC8B1098CCB0}" type="pres">
      <dgm:prSet presAssocID="{7255A2C0-B82B-48F0-B09F-BCB4FCF2C271}" presName="spaceRect" presStyleCnt="0"/>
      <dgm:spPr/>
    </dgm:pt>
    <dgm:pt modelId="{410FAFE7-53E0-43E9-A30C-28574CE8E5E7}" type="pres">
      <dgm:prSet presAssocID="{7255A2C0-B82B-48F0-B09F-BCB4FCF2C271}" presName="textRect" presStyleLbl="revTx" presStyleIdx="2" presStyleCnt="3">
        <dgm:presLayoutVars>
          <dgm:chMax val="1"/>
          <dgm:chPref val="1"/>
        </dgm:presLayoutVars>
      </dgm:prSet>
      <dgm:spPr/>
    </dgm:pt>
  </dgm:ptLst>
  <dgm:cxnLst>
    <dgm:cxn modelId="{40EB3B00-0D8F-42E1-B8FD-73D8587DE5D5}" type="presOf" srcId="{2AB6729D-3461-4143-ADD3-36BBCCAE2743}" destId="{B4B4CB39-675F-4354-81E2-5CE033A60980}" srcOrd="0" destOrd="0" presId="urn:microsoft.com/office/officeart/2018/5/layout/IconLeafLabelList"/>
    <dgm:cxn modelId="{45C55A39-7F90-445B-B9F3-24B055BEED3F}" srcId="{2AB6729D-3461-4143-ADD3-36BBCCAE2743}" destId="{7255A2C0-B82B-48F0-B09F-BCB4FCF2C271}" srcOrd="2" destOrd="0" parTransId="{E23ECE02-B7EC-4A86-8D4D-4120E7A4E80C}" sibTransId="{00C842E5-88B6-4BED-9DAC-551EE21CC7D9}"/>
    <dgm:cxn modelId="{93EB593A-342D-45D5-B5C5-4AA608B9647F}" type="presOf" srcId="{7255A2C0-B82B-48F0-B09F-BCB4FCF2C271}" destId="{410FAFE7-53E0-43E9-A30C-28574CE8E5E7}" srcOrd="0" destOrd="0" presId="urn:microsoft.com/office/officeart/2018/5/layout/IconLeafLabelList"/>
    <dgm:cxn modelId="{AC0EA470-2297-479B-9936-E09DBA149865}" type="presOf" srcId="{0076487B-615A-4F8A-8852-2328BB0B6CB0}" destId="{E49D12EF-7E81-4A07-834F-4F10A1535F78}" srcOrd="0" destOrd="0" presId="urn:microsoft.com/office/officeart/2018/5/layout/IconLeafLabelList"/>
    <dgm:cxn modelId="{83845392-0866-4B11-801B-DE1CB446FA1A}" type="presOf" srcId="{963DB1D3-4CDB-48FC-BD0B-07FD8AF40629}" destId="{5C6DA276-46AF-4267-9914-F9DC563D9869}" srcOrd="0" destOrd="0" presId="urn:microsoft.com/office/officeart/2018/5/layout/IconLeafLabelList"/>
    <dgm:cxn modelId="{33A1FAB3-6AF6-492F-93BC-F9511B182DC5}" srcId="{2AB6729D-3461-4143-ADD3-36BBCCAE2743}" destId="{963DB1D3-4CDB-48FC-BD0B-07FD8AF40629}" srcOrd="0" destOrd="0" parTransId="{DE79690F-A5AE-4240-A5AC-34367DC565B9}" sibTransId="{87ECDBAE-69A1-4DDF-8027-8341604D1F38}"/>
    <dgm:cxn modelId="{854080F8-332B-4BA2-B578-7542BDA92796}" srcId="{2AB6729D-3461-4143-ADD3-36BBCCAE2743}" destId="{0076487B-615A-4F8A-8852-2328BB0B6CB0}" srcOrd="1" destOrd="0" parTransId="{207958B4-F7E2-4A6E-88B5-F2FE2B350D91}" sibTransId="{23D23DAD-EE77-4B50-85D8-D80D055E9419}"/>
    <dgm:cxn modelId="{63D9B62E-2653-4ED5-B9E8-02410E361143}" type="presParOf" srcId="{B4B4CB39-675F-4354-81E2-5CE033A60980}" destId="{11752C54-9933-4A52-8B33-214E62078B87}" srcOrd="0" destOrd="0" presId="urn:microsoft.com/office/officeart/2018/5/layout/IconLeafLabelList"/>
    <dgm:cxn modelId="{7214EE7B-41AD-46C9-9381-1F62032EEBF1}" type="presParOf" srcId="{11752C54-9933-4A52-8B33-214E62078B87}" destId="{707905D5-4A01-4145-97DE-831CAC33D817}" srcOrd="0" destOrd="0" presId="urn:microsoft.com/office/officeart/2018/5/layout/IconLeafLabelList"/>
    <dgm:cxn modelId="{294B7FF2-AC83-494E-8BF7-C7544471F465}" type="presParOf" srcId="{11752C54-9933-4A52-8B33-214E62078B87}" destId="{B70108FB-EDA5-42B5-B0FB-C98A086EECB3}" srcOrd="1" destOrd="0" presId="urn:microsoft.com/office/officeart/2018/5/layout/IconLeafLabelList"/>
    <dgm:cxn modelId="{3E897AE0-AD95-4D3B-B874-21FBED0DF26F}" type="presParOf" srcId="{11752C54-9933-4A52-8B33-214E62078B87}" destId="{F73574E1-7914-4D8A-A355-C1EC4D648DB8}" srcOrd="2" destOrd="0" presId="urn:microsoft.com/office/officeart/2018/5/layout/IconLeafLabelList"/>
    <dgm:cxn modelId="{32FDA5C7-0871-4762-809B-7E8DDFAC37A8}" type="presParOf" srcId="{11752C54-9933-4A52-8B33-214E62078B87}" destId="{5C6DA276-46AF-4267-9914-F9DC563D9869}" srcOrd="3" destOrd="0" presId="urn:microsoft.com/office/officeart/2018/5/layout/IconLeafLabelList"/>
    <dgm:cxn modelId="{2EB347B6-34E9-4800-8B81-6675F11F4BA2}" type="presParOf" srcId="{B4B4CB39-675F-4354-81E2-5CE033A60980}" destId="{B873C761-D5F5-4673-8CCE-A256EF30477D}" srcOrd="1" destOrd="0" presId="urn:microsoft.com/office/officeart/2018/5/layout/IconLeafLabelList"/>
    <dgm:cxn modelId="{C7A50B34-9846-4245-9F2E-C4C5E650252B}" type="presParOf" srcId="{B4B4CB39-675F-4354-81E2-5CE033A60980}" destId="{C5D99F3F-FF05-4B11-9E89-E0D3BA56C74C}" srcOrd="2" destOrd="0" presId="urn:microsoft.com/office/officeart/2018/5/layout/IconLeafLabelList"/>
    <dgm:cxn modelId="{869DE07B-AA29-4A16-BC18-664C8B717859}" type="presParOf" srcId="{C5D99F3F-FF05-4B11-9E89-E0D3BA56C74C}" destId="{94F16174-1F44-48C7-A025-BC7EF20A1E51}" srcOrd="0" destOrd="0" presId="urn:microsoft.com/office/officeart/2018/5/layout/IconLeafLabelList"/>
    <dgm:cxn modelId="{0E70DC8E-DD01-4A25-A7BD-E64557F38587}" type="presParOf" srcId="{C5D99F3F-FF05-4B11-9E89-E0D3BA56C74C}" destId="{7439E299-E00F-4CA1-9847-8B95FB822992}" srcOrd="1" destOrd="0" presId="urn:microsoft.com/office/officeart/2018/5/layout/IconLeafLabelList"/>
    <dgm:cxn modelId="{36221AB3-54B1-463B-AE89-52E18A70DB70}" type="presParOf" srcId="{C5D99F3F-FF05-4B11-9E89-E0D3BA56C74C}" destId="{9B864B9C-996F-47A9-9AA8-160409B16206}" srcOrd="2" destOrd="0" presId="urn:microsoft.com/office/officeart/2018/5/layout/IconLeafLabelList"/>
    <dgm:cxn modelId="{9EC680F0-C9BB-42D2-B343-624C9CC1DFD1}" type="presParOf" srcId="{C5D99F3F-FF05-4B11-9E89-E0D3BA56C74C}" destId="{E49D12EF-7E81-4A07-834F-4F10A1535F78}" srcOrd="3" destOrd="0" presId="urn:microsoft.com/office/officeart/2018/5/layout/IconLeafLabelList"/>
    <dgm:cxn modelId="{0820AEA9-0AF1-4595-A3A8-BA9CAD40647F}" type="presParOf" srcId="{B4B4CB39-675F-4354-81E2-5CE033A60980}" destId="{6ECD8A22-3BA7-433E-A152-77E2A9A4EBA1}" srcOrd="3" destOrd="0" presId="urn:microsoft.com/office/officeart/2018/5/layout/IconLeafLabelList"/>
    <dgm:cxn modelId="{160D2001-16BC-47E0-864F-F400721BFCD4}" type="presParOf" srcId="{B4B4CB39-675F-4354-81E2-5CE033A60980}" destId="{1CE7AC6E-49AA-44EA-A627-D07BE67EF922}" srcOrd="4" destOrd="0" presId="urn:microsoft.com/office/officeart/2018/5/layout/IconLeafLabelList"/>
    <dgm:cxn modelId="{FAC8E52D-3E17-4D84-90B7-9A9814466588}" type="presParOf" srcId="{1CE7AC6E-49AA-44EA-A627-D07BE67EF922}" destId="{876A4B68-A28C-4C63-9ABF-B82F5C63DB18}" srcOrd="0" destOrd="0" presId="urn:microsoft.com/office/officeart/2018/5/layout/IconLeafLabelList"/>
    <dgm:cxn modelId="{0C548388-F190-4981-B668-99260CFCE2F3}" type="presParOf" srcId="{1CE7AC6E-49AA-44EA-A627-D07BE67EF922}" destId="{90CCC2EF-DCB1-44FB-9BC0-9C1351269699}" srcOrd="1" destOrd="0" presId="urn:microsoft.com/office/officeart/2018/5/layout/IconLeafLabelList"/>
    <dgm:cxn modelId="{3015CEE7-F4E5-45C7-8E2E-82C7DA54D768}" type="presParOf" srcId="{1CE7AC6E-49AA-44EA-A627-D07BE67EF922}" destId="{E8B178F6-3121-4D4F-884F-DC8B1098CCB0}" srcOrd="2" destOrd="0" presId="urn:microsoft.com/office/officeart/2018/5/layout/IconLeafLabelList"/>
    <dgm:cxn modelId="{BAB83230-2A33-4100-9E13-30B7A385B09C}" type="presParOf" srcId="{1CE7AC6E-49AA-44EA-A627-D07BE67EF922}" destId="{410FAFE7-53E0-43E9-A30C-28574CE8E5E7}"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D55BF2-ADE5-403E-A174-E88953B0A6A7}" type="doc">
      <dgm:prSet loTypeId="urn:microsoft.com/office/officeart/2005/8/layout/cycle5" loCatId="cycle" qsTypeId="urn:microsoft.com/office/officeart/2005/8/quickstyle/simple1" qsCatId="simple" csTypeId="urn:microsoft.com/office/officeart/2005/8/colors/accent1_2" csCatId="accent1"/>
      <dgm:spPr/>
      <dgm:t>
        <a:bodyPr/>
        <a:lstStyle/>
        <a:p>
          <a:endParaRPr lang="en-US"/>
        </a:p>
      </dgm:t>
    </dgm:pt>
    <dgm:pt modelId="{1F338E1F-8A84-4219-9539-DD05B462F236}">
      <dgm:prSet/>
      <dgm:spPr/>
      <dgm:t>
        <a:bodyPr/>
        <a:lstStyle/>
        <a:p>
          <a:r>
            <a:rPr lang="en-US" dirty="0">
              <a:latin typeface="Centaur" panose="02030504050205020304" pitchFamily="18" charset="0"/>
            </a:rPr>
            <a:t>Obligations and agreements</a:t>
          </a:r>
        </a:p>
      </dgm:t>
    </dgm:pt>
    <dgm:pt modelId="{21FF6E2D-5BAE-41DB-B407-06EFE91BEECE}" type="parTrans" cxnId="{501A75A8-A832-47FA-A3A9-F41AA2D75315}">
      <dgm:prSet/>
      <dgm:spPr/>
      <dgm:t>
        <a:bodyPr/>
        <a:lstStyle/>
        <a:p>
          <a:endParaRPr lang="en-US"/>
        </a:p>
      </dgm:t>
    </dgm:pt>
    <dgm:pt modelId="{2C43A3A7-31E1-40A9-ADDE-F5E71EC8D46F}" type="sibTrans" cxnId="{501A75A8-A832-47FA-A3A9-F41AA2D75315}">
      <dgm:prSet/>
      <dgm:spPr/>
      <dgm:t>
        <a:bodyPr/>
        <a:lstStyle/>
        <a:p>
          <a:endParaRPr lang="en-US"/>
        </a:p>
      </dgm:t>
    </dgm:pt>
    <dgm:pt modelId="{68496919-487C-4891-8BFA-1E9C72D563EC}">
      <dgm:prSet/>
      <dgm:spPr/>
      <dgm:t>
        <a:bodyPr/>
        <a:lstStyle/>
        <a:p>
          <a:r>
            <a:rPr lang="en-US" dirty="0">
              <a:latin typeface="Centaur" panose="02030504050205020304" pitchFamily="18" charset="0"/>
            </a:rPr>
            <a:t>When HIV is part of your volunteer role</a:t>
          </a:r>
        </a:p>
      </dgm:t>
    </dgm:pt>
    <dgm:pt modelId="{BE4C0BC7-0544-4C55-9850-34125422153A}" type="parTrans" cxnId="{5B08FF56-346F-4D8A-ABB9-33B8258F9D33}">
      <dgm:prSet/>
      <dgm:spPr/>
      <dgm:t>
        <a:bodyPr/>
        <a:lstStyle/>
        <a:p>
          <a:endParaRPr lang="en-US"/>
        </a:p>
      </dgm:t>
    </dgm:pt>
    <dgm:pt modelId="{A53F55A0-0D53-4F15-96A5-92774E8256B0}" type="sibTrans" cxnId="{5B08FF56-346F-4D8A-ABB9-33B8258F9D33}">
      <dgm:prSet/>
      <dgm:spPr/>
      <dgm:t>
        <a:bodyPr/>
        <a:lstStyle/>
        <a:p>
          <a:endParaRPr lang="en-US"/>
        </a:p>
      </dgm:t>
    </dgm:pt>
    <dgm:pt modelId="{9BEC0F02-7797-479C-B0C0-FC7B1682ABA7}">
      <dgm:prSet/>
      <dgm:spPr/>
      <dgm:t>
        <a:bodyPr/>
        <a:lstStyle/>
        <a:p>
          <a:r>
            <a:rPr lang="en-US">
              <a:latin typeface="Centaur" panose="02030504050205020304" pitchFamily="18" charset="0"/>
            </a:rPr>
            <a:t>Self care as a Volunteer</a:t>
          </a:r>
        </a:p>
      </dgm:t>
    </dgm:pt>
    <dgm:pt modelId="{B46208DE-ECD5-41AB-AA7C-D72032A525AA}" type="parTrans" cxnId="{4F90512A-D1A5-4A8B-BB25-458EF7BDB4D7}">
      <dgm:prSet/>
      <dgm:spPr/>
      <dgm:t>
        <a:bodyPr/>
        <a:lstStyle/>
        <a:p>
          <a:endParaRPr lang="en-US"/>
        </a:p>
      </dgm:t>
    </dgm:pt>
    <dgm:pt modelId="{B06D45BD-E397-4BDA-945F-17BCE78F2666}" type="sibTrans" cxnId="{4F90512A-D1A5-4A8B-BB25-458EF7BDB4D7}">
      <dgm:prSet/>
      <dgm:spPr/>
      <dgm:t>
        <a:bodyPr/>
        <a:lstStyle/>
        <a:p>
          <a:endParaRPr lang="en-US"/>
        </a:p>
      </dgm:t>
    </dgm:pt>
    <dgm:pt modelId="{39A66558-1A38-430B-8912-5087C9005FC9}">
      <dgm:prSet/>
      <dgm:spPr/>
      <dgm:t>
        <a:bodyPr/>
        <a:lstStyle/>
        <a:p>
          <a:r>
            <a:rPr lang="en-US" dirty="0"/>
            <a:t>Confidentiality and </a:t>
          </a:r>
          <a:r>
            <a:rPr lang="en-US" dirty="0">
              <a:latin typeface="Centaur" panose="02030504050205020304" pitchFamily="18" charset="0"/>
            </a:rPr>
            <a:t>community</a:t>
          </a:r>
        </a:p>
      </dgm:t>
    </dgm:pt>
    <dgm:pt modelId="{6E2D7B7B-2312-4452-AE47-FBCE982DDDBB}" type="parTrans" cxnId="{93E28187-E189-4010-A360-89D852207DA3}">
      <dgm:prSet/>
      <dgm:spPr/>
      <dgm:t>
        <a:bodyPr/>
        <a:lstStyle/>
        <a:p>
          <a:endParaRPr lang="en-US"/>
        </a:p>
      </dgm:t>
    </dgm:pt>
    <dgm:pt modelId="{9925C62A-0AAC-45FF-9F6B-11F047096EEA}" type="sibTrans" cxnId="{93E28187-E189-4010-A360-89D852207DA3}">
      <dgm:prSet/>
      <dgm:spPr/>
      <dgm:t>
        <a:bodyPr/>
        <a:lstStyle/>
        <a:p>
          <a:endParaRPr lang="en-US"/>
        </a:p>
      </dgm:t>
    </dgm:pt>
    <dgm:pt modelId="{74F7A19F-CB9F-4428-8585-9C05728E58D0}">
      <dgm:prSet/>
      <dgm:spPr/>
      <dgm:t>
        <a:bodyPr/>
        <a:lstStyle/>
        <a:p>
          <a:r>
            <a:rPr lang="en-US">
              <a:latin typeface="Centaur" panose="02030504050205020304" pitchFamily="18" charset="0"/>
            </a:rPr>
            <a:t>Boundaries</a:t>
          </a:r>
        </a:p>
      </dgm:t>
    </dgm:pt>
    <dgm:pt modelId="{CAE5140B-1769-46D9-9DEA-EC3BC37A881A}" type="parTrans" cxnId="{FBC7A221-A0E0-4900-8A76-7B6C416F9DB6}">
      <dgm:prSet/>
      <dgm:spPr/>
      <dgm:t>
        <a:bodyPr/>
        <a:lstStyle/>
        <a:p>
          <a:endParaRPr lang="en-US"/>
        </a:p>
      </dgm:t>
    </dgm:pt>
    <dgm:pt modelId="{D61FB97C-ABB5-45BF-93BD-005CB81EA6A2}" type="sibTrans" cxnId="{FBC7A221-A0E0-4900-8A76-7B6C416F9DB6}">
      <dgm:prSet/>
      <dgm:spPr/>
      <dgm:t>
        <a:bodyPr/>
        <a:lstStyle/>
        <a:p>
          <a:endParaRPr lang="en-US"/>
        </a:p>
      </dgm:t>
    </dgm:pt>
    <dgm:pt modelId="{2835F33F-D445-4548-A284-FAF89118FACF}">
      <dgm:prSet/>
      <dgm:spPr/>
      <dgm:t>
        <a:bodyPr/>
        <a:lstStyle/>
        <a:p>
          <a:r>
            <a:rPr lang="en-US" dirty="0">
              <a:latin typeface="Centaur" panose="02030504050205020304" pitchFamily="18" charset="0"/>
            </a:rPr>
            <a:t>Being a volunteer who is a PHA</a:t>
          </a:r>
        </a:p>
      </dgm:t>
    </dgm:pt>
    <dgm:pt modelId="{72C5B237-2532-48C6-92E3-52E9013D07D8}" type="parTrans" cxnId="{E48C243D-A9F1-4DEC-BBEE-1AF4D675AA81}">
      <dgm:prSet/>
      <dgm:spPr/>
      <dgm:t>
        <a:bodyPr/>
        <a:lstStyle/>
        <a:p>
          <a:endParaRPr lang="en-US"/>
        </a:p>
      </dgm:t>
    </dgm:pt>
    <dgm:pt modelId="{2425C5D7-F576-4DF6-96B0-A858A813AF57}" type="sibTrans" cxnId="{E48C243D-A9F1-4DEC-BBEE-1AF4D675AA81}">
      <dgm:prSet/>
      <dgm:spPr/>
      <dgm:t>
        <a:bodyPr/>
        <a:lstStyle/>
        <a:p>
          <a:endParaRPr lang="en-US"/>
        </a:p>
      </dgm:t>
    </dgm:pt>
    <dgm:pt modelId="{369F8BFD-511D-412E-AC72-860258E58F30}">
      <dgm:prSet/>
      <dgm:spPr/>
      <dgm:t>
        <a:bodyPr/>
        <a:lstStyle/>
        <a:p>
          <a:r>
            <a:rPr lang="en-US" dirty="0">
              <a:latin typeface="Centaur" panose="02030504050205020304" pitchFamily="18" charset="0"/>
            </a:rPr>
            <a:t>Wearing hats of volunteer and service receiver</a:t>
          </a:r>
        </a:p>
      </dgm:t>
    </dgm:pt>
    <dgm:pt modelId="{90BE8D3D-FC8A-4C97-B0ED-C37964E6F80E}" type="parTrans" cxnId="{25F4BAA3-40AE-4D05-9490-11D02C4C86A9}">
      <dgm:prSet/>
      <dgm:spPr/>
      <dgm:t>
        <a:bodyPr/>
        <a:lstStyle/>
        <a:p>
          <a:endParaRPr lang="en-US"/>
        </a:p>
      </dgm:t>
    </dgm:pt>
    <dgm:pt modelId="{D75CB60A-2C07-49A8-9B73-AFD2470CE760}" type="sibTrans" cxnId="{25F4BAA3-40AE-4D05-9490-11D02C4C86A9}">
      <dgm:prSet/>
      <dgm:spPr/>
      <dgm:t>
        <a:bodyPr/>
        <a:lstStyle/>
        <a:p>
          <a:endParaRPr lang="en-US"/>
        </a:p>
      </dgm:t>
    </dgm:pt>
    <dgm:pt modelId="{D098A207-22AC-431C-8B85-E458336B7CF6}">
      <dgm:prSet/>
      <dgm:spPr/>
      <dgm:t>
        <a:bodyPr/>
        <a:lstStyle/>
        <a:p>
          <a:r>
            <a:rPr lang="en-US">
              <a:latin typeface="Centaur" panose="02030504050205020304" pitchFamily="18" charset="0"/>
            </a:rPr>
            <a:t>Ownership</a:t>
          </a:r>
        </a:p>
      </dgm:t>
    </dgm:pt>
    <dgm:pt modelId="{EFD4320D-360A-4BE9-B974-48F52F897512}" type="parTrans" cxnId="{72298EE8-8D60-434C-BDBD-277FA7BF71DB}">
      <dgm:prSet/>
      <dgm:spPr/>
      <dgm:t>
        <a:bodyPr/>
        <a:lstStyle/>
        <a:p>
          <a:endParaRPr lang="en-US"/>
        </a:p>
      </dgm:t>
    </dgm:pt>
    <dgm:pt modelId="{F57D3143-634E-43B2-A8C3-483133010BE0}" type="sibTrans" cxnId="{72298EE8-8D60-434C-BDBD-277FA7BF71DB}">
      <dgm:prSet/>
      <dgm:spPr/>
      <dgm:t>
        <a:bodyPr/>
        <a:lstStyle/>
        <a:p>
          <a:endParaRPr lang="en-US"/>
        </a:p>
      </dgm:t>
    </dgm:pt>
    <dgm:pt modelId="{9E1A0095-1A89-4A68-BF01-1965A8D77BCE}">
      <dgm:prSet/>
      <dgm:spPr/>
      <dgm:t>
        <a:bodyPr/>
        <a:lstStyle/>
        <a:p>
          <a:r>
            <a:rPr lang="en-US" dirty="0">
              <a:latin typeface="Centaur" panose="02030504050205020304" pitchFamily="18" charset="0"/>
            </a:rPr>
            <a:t>Maintaining balance</a:t>
          </a:r>
        </a:p>
      </dgm:t>
    </dgm:pt>
    <dgm:pt modelId="{D5879C39-CEA5-4592-92F8-B80E1466C6EF}" type="parTrans" cxnId="{980BFDDB-4176-490E-95CC-C2CE25DECA93}">
      <dgm:prSet/>
      <dgm:spPr/>
      <dgm:t>
        <a:bodyPr/>
        <a:lstStyle/>
        <a:p>
          <a:endParaRPr lang="en-US"/>
        </a:p>
      </dgm:t>
    </dgm:pt>
    <dgm:pt modelId="{12FACA02-D30C-4504-B46E-745C0E0386B2}" type="sibTrans" cxnId="{980BFDDB-4176-490E-95CC-C2CE25DECA93}">
      <dgm:prSet/>
      <dgm:spPr/>
      <dgm:t>
        <a:bodyPr/>
        <a:lstStyle/>
        <a:p>
          <a:endParaRPr lang="en-US"/>
        </a:p>
      </dgm:t>
    </dgm:pt>
    <dgm:pt modelId="{EAD3F350-13FB-4E4E-8C0F-EF962025AD8F}" type="pres">
      <dgm:prSet presAssocID="{76D55BF2-ADE5-403E-A174-E88953B0A6A7}" presName="cycle" presStyleCnt="0">
        <dgm:presLayoutVars>
          <dgm:dir/>
          <dgm:resizeHandles val="exact"/>
        </dgm:presLayoutVars>
      </dgm:prSet>
      <dgm:spPr/>
    </dgm:pt>
    <dgm:pt modelId="{6BA73EBC-CE2E-4437-9FA9-7737A140E8B6}" type="pres">
      <dgm:prSet presAssocID="{1F338E1F-8A84-4219-9539-DD05B462F236}" presName="node" presStyleLbl="node1" presStyleIdx="0" presStyleCnt="9">
        <dgm:presLayoutVars>
          <dgm:bulletEnabled val="1"/>
        </dgm:presLayoutVars>
      </dgm:prSet>
      <dgm:spPr/>
    </dgm:pt>
    <dgm:pt modelId="{43108C17-2841-4833-BC38-F113888A6405}" type="pres">
      <dgm:prSet presAssocID="{1F338E1F-8A84-4219-9539-DD05B462F236}" presName="spNode" presStyleCnt="0"/>
      <dgm:spPr/>
    </dgm:pt>
    <dgm:pt modelId="{765D05BF-8C20-4F56-BCFE-721D2CDBF222}" type="pres">
      <dgm:prSet presAssocID="{2C43A3A7-31E1-40A9-ADDE-F5E71EC8D46F}" presName="sibTrans" presStyleLbl="sibTrans1D1" presStyleIdx="0" presStyleCnt="9"/>
      <dgm:spPr/>
    </dgm:pt>
    <dgm:pt modelId="{7AF6FFD8-DF31-482B-8832-1745266D2FF5}" type="pres">
      <dgm:prSet presAssocID="{68496919-487C-4891-8BFA-1E9C72D563EC}" presName="node" presStyleLbl="node1" presStyleIdx="1" presStyleCnt="9">
        <dgm:presLayoutVars>
          <dgm:bulletEnabled val="1"/>
        </dgm:presLayoutVars>
      </dgm:prSet>
      <dgm:spPr/>
    </dgm:pt>
    <dgm:pt modelId="{68ECA5DE-47C1-45F4-84B0-C5969B25A9A6}" type="pres">
      <dgm:prSet presAssocID="{68496919-487C-4891-8BFA-1E9C72D563EC}" presName="spNode" presStyleCnt="0"/>
      <dgm:spPr/>
    </dgm:pt>
    <dgm:pt modelId="{495900E7-EC64-4CF4-8915-DC2B429A726D}" type="pres">
      <dgm:prSet presAssocID="{A53F55A0-0D53-4F15-96A5-92774E8256B0}" presName="sibTrans" presStyleLbl="sibTrans1D1" presStyleIdx="1" presStyleCnt="9"/>
      <dgm:spPr/>
    </dgm:pt>
    <dgm:pt modelId="{7D8D8B9D-4983-4ED4-9053-2AB315CC51E7}" type="pres">
      <dgm:prSet presAssocID="{9BEC0F02-7797-479C-B0C0-FC7B1682ABA7}" presName="node" presStyleLbl="node1" presStyleIdx="2" presStyleCnt="9">
        <dgm:presLayoutVars>
          <dgm:bulletEnabled val="1"/>
        </dgm:presLayoutVars>
      </dgm:prSet>
      <dgm:spPr/>
    </dgm:pt>
    <dgm:pt modelId="{51BCCA16-37DB-4C48-80E5-684EABF6CF35}" type="pres">
      <dgm:prSet presAssocID="{9BEC0F02-7797-479C-B0C0-FC7B1682ABA7}" presName="spNode" presStyleCnt="0"/>
      <dgm:spPr/>
    </dgm:pt>
    <dgm:pt modelId="{FBA8CAF1-ED83-47A5-A9A2-349853910143}" type="pres">
      <dgm:prSet presAssocID="{B06D45BD-E397-4BDA-945F-17BCE78F2666}" presName="sibTrans" presStyleLbl="sibTrans1D1" presStyleIdx="2" presStyleCnt="9"/>
      <dgm:spPr/>
    </dgm:pt>
    <dgm:pt modelId="{3B991CAD-EE7E-408F-B754-3157BE9EF788}" type="pres">
      <dgm:prSet presAssocID="{39A66558-1A38-430B-8912-5087C9005FC9}" presName="node" presStyleLbl="node1" presStyleIdx="3" presStyleCnt="9">
        <dgm:presLayoutVars>
          <dgm:bulletEnabled val="1"/>
        </dgm:presLayoutVars>
      </dgm:prSet>
      <dgm:spPr/>
    </dgm:pt>
    <dgm:pt modelId="{BD132424-A9C1-4275-9394-FBCC7325D211}" type="pres">
      <dgm:prSet presAssocID="{39A66558-1A38-430B-8912-5087C9005FC9}" presName="spNode" presStyleCnt="0"/>
      <dgm:spPr/>
    </dgm:pt>
    <dgm:pt modelId="{0B23EEF3-4AE3-4E00-A06C-2D85A509392D}" type="pres">
      <dgm:prSet presAssocID="{9925C62A-0AAC-45FF-9F6B-11F047096EEA}" presName="sibTrans" presStyleLbl="sibTrans1D1" presStyleIdx="3" presStyleCnt="9"/>
      <dgm:spPr/>
    </dgm:pt>
    <dgm:pt modelId="{DA2EADA6-A5F1-4D5F-B96B-BB7357EE48A1}" type="pres">
      <dgm:prSet presAssocID="{74F7A19F-CB9F-4428-8585-9C05728E58D0}" presName="node" presStyleLbl="node1" presStyleIdx="4" presStyleCnt="9" custRadScaleRad="101542" custRadScaleInc="3131">
        <dgm:presLayoutVars>
          <dgm:bulletEnabled val="1"/>
        </dgm:presLayoutVars>
      </dgm:prSet>
      <dgm:spPr/>
    </dgm:pt>
    <dgm:pt modelId="{FC1FFA75-56B7-4ED7-B4FD-74180D4ADDFB}" type="pres">
      <dgm:prSet presAssocID="{74F7A19F-CB9F-4428-8585-9C05728E58D0}" presName="spNode" presStyleCnt="0"/>
      <dgm:spPr/>
    </dgm:pt>
    <dgm:pt modelId="{21CFB3CE-D534-4FFE-9E73-20B352DF1CF4}" type="pres">
      <dgm:prSet presAssocID="{D61FB97C-ABB5-45BF-93BD-005CB81EA6A2}" presName="sibTrans" presStyleLbl="sibTrans1D1" presStyleIdx="4" presStyleCnt="9"/>
      <dgm:spPr/>
    </dgm:pt>
    <dgm:pt modelId="{C1CE7FCF-018A-46BD-90BC-FA86B647F67D}" type="pres">
      <dgm:prSet presAssocID="{2835F33F-D445-4548-A284-FAF89118FACF}" presName="node" presStyleLbl="node1" presStyleIdx="5" presStyleCnt="9">
        <dgm:presLayoutVars>
          <dgm:bulletEnabled val="1"/>
        </dgm:presLayoutVars>
      </dgm:prSet>
      <dgm:spPr/>
    </dgm:pt>
    <dgm:pt modelId="{8E59962E-4131-4F36-9BD3-3FC8F016E8BB}" type="pres">
      <dgm:prSet presAssocID="{2835F33F-D445-4548-A284-FAF89118FACF}" presName="spNode" presStyleCnt="0"/>
      <dgm:spPr/>
    </dgm:pt>
    <dgm:pt modelId="{C7AF9008-404B-43F0-A6D3-66A110A0A664}" type="pres">
      <dgm:prSet presAssocID="{2425C5D7-F576-4DF6-96B0-A858A813AF57}" presName="sibTrans" presStyleLbl="sibTrans1D1" presStyleIdx="5" presStyleCnt="9"/>
      <dgm:spPr/>
    </dgm:pt>
    <dgm:pt modelId="{0314E4BD-DFDF-45B5-8F43-3A0518428448}" type="pres">
      <dgm:prSet presAssocID="{369F8BFD-511D-412E-AC72-860258E58F30}" presName="node" presStyleLbl="node1" presStyleIdx="6" presStyleCnt="9">
        <dgm:presLayoutVars>
          <dgm:bulletEnabled val="1"/>
        </dgm:presLayoutVars>
      </dgm:prSet>
      <dgm:spPr/>
    </dgm:pt>
    <dgm:pt modelId="{9AFFEE88-BC0F-4A1C-8B5B-5A9A3127A7B9}" type="pres">
      <dgm:prSet presAssocID="{369F8BFD-511D-412E-AC72-860258E58F30}" presName="spNode" presStyleCnt="0"/>
      <dgm:spPr/>
    </dgm:pt>
    <dgm:pt modelId="{83324801-AF83-4A61-A5B9-EAD17BAA4F5C}" type="pres">
      <dgm:prSet presAssocID="{D75CB60A-2C07-49A8-9B73-AFD2470CE760}" presName="sibTrans" presStyleLbl="sibTrans1D1" presStyleIdx="6" presStyleCnt="9"/>
      <dgm:spPr/>
    </dgm:pt>
    <dgm:pt modelId="{750FF11E-C22C-4C77-9B8A-F8FE23E8DC16}" type="pres">
      <dgm:prSet presAssocID="{D098A207-22AC-431C-8B85-E458336B7CF6}" presName="node" presStyleLbl="node1" presStyleIdx="7" presStyleCnt="9">
        <dgm:presLayoutVars>
          <dgm:bulletEnabled val="1"/>
        </dgm:presLayoutVars>
      </dgm:prSet>
      <dgm:spPr/>
    </dgm:pt>
    <dgm:pt modelId="{1B2D095F-C7F5-4F42-ADC8-03CEF9DC031B}" type="pres">
      <dgm:prSet presAssocID="{D098A207-22AC-431C-8B85-E458336B7CF6}" presName="spNode" presStyleCnt="0"/>
      <dgm:spPr/>
    </dgm:pt>
    <dgm:pt modelId="{D933F37B-7147-4C6D-8BB3-7DDE60ADE415}" type="pres">
      <dgm:prSet presAssocID="{F57D3143-634E-43B2-A8C3-483133010BE0}" presName="sibTrans" presStyleLbl="sibTrans1D1" presStyleIdx="7" presStyleCnt="9"/>
      <dgm:spPr/>
    </dgm:pt>
    <dgm:pt modelId="{0EC68E98-DC39-4FC7-8075-B60C82FD815B}" type="pres">
      <dgm:prSet presAssocID="{9E1A0095-1A89-4A68-BF01-1965A8D77BCE}" presName="node" presStyleLbl="node1" presStyleIdx="8" presStyleCnt="9">
        <dgm:presLayoutVars>
          <dgm:bulletEnabled val="1"/>
        </dgm:presLayoutVars>
      </dgm:prSet>
      <dgm:spPr/>
    </dgm:pt>
    <dgm:pt modelId="{0876EE7B-B69B-41D3-A535-52887040C04C}" type="pres">
      <dgm:prSet presAssocID="{9E1A0095-1A89-4A68-BF01-1965A8D77BCE}" presName="spNode" presStyleCnt="0"/>
      <dgm:spPr/>
    </dgm:pt>
    <dgm:pt modelId="{7A0B44C3-C4AD-4F0C-BF8B-0DAA717B9516}" type="pres">
      <dgm:prSet presAssocID="{12FACA02-D30C-4504-B46E-745C0E0386B2}" presName="sibTrans" presStyleLbl="sibTrans1D1" presStyleIdx="8" presStyleCnt="9"/>
      <dgm:spPr/>
    </dgm:pt>
  </dgm:ptLst>
  <dgm:cxnLst>
    <dgm:cxn modelId="{9DF62A01-741D-4768-817C-8D5760E4091D}" type="presOf" srcId="{9E1A0095-1A89-4A68-BF01-1965A8D77BCE}" destId="{0EC68E98-DC39-4FC7-8075-B60C82FD815B}" srcOrd="0" destOrd="0" presId="urn:microsoft.com/office/officeart/2005/8/layout/cycle5"/>
    <dgm:cxn modelId="{213BDD11-3888-45EA-A54D-7E2C1D5ED2FD}" type="presOf" srcId="{A53F55A0-0D53-4F15-96A5-92774E8256B0}" destId="{495900E7-EC64-4CF4-8915-DC2B429A726D}" srcOrd="0" destOrd="0" presId="urn:microsoft.com/office/officeart/2005/8/layout/cycle5"/>
    <dgm:cxn modelId="{4D9DA314-BEDD-4B7A-A561-25364FF11F46}" type="presOf" srcId="{68496919-487C-4891-8BFA-1E9C72D563EC}" destId="{7AF6FFD8-DF31-482B-8832-1745266D2FF5}" srcOrd="0" destOrd="0" presId="urn:microsoft.com/office/officeart/2005/8/layout/cycle5"/>
    <dgm:cxn modelId="{FBC7A221-A0E0-4900-8A76-7B6C416F9DB6}" srcId="{76D55BF2-ADE5-403E-A174-E88953B0A6A7}" destId="{74F7A19F-CB9F-4428-8585-9C05728E58D0}" srcOrd="4" destOrd="0" parTransId="{CAE5140B-1769-46D9-9DEA-EC3BC37A881A}" sibTransId="{D61FB97C-ABB5-45BF-93BD-005CB81EA6A2}"/>
    <dgm:cxn modelId="{D5666B26-9C35-4EAC-9FF0-0E0B8C695555}" type="presOf" srcId="{74F7A19F-CB9F-4428-8585-9C05728E58D0}" destId="{DA2EADA6-A5F1-4D5F-B96B-BB7357EE48A1}" srcOrd="0" destOrd="0" presId="urn:microsoft.com/office/officeart/2005/8/layout/cycle5"/>
    <dgm:cxn modelId="{4F90512A-D1A5-4A8B-BB25-458EF7BDB4D7}" srcId="{76D55BF2-ADE5-403E-A174-E88953B0A6A7}" destId="{9BEC0F02-7797-479C-B0C0-FC7B1682ABA7}" srcOrd="2" destOrd="0" parTransId="{B46208DE-ECD5-41AB-AA7C-D72032A525AA}" sibTransId="{B06D45BD-E397-4BDA-945F-17BCE78F2666}"/>
    <dgm:cxn modelId="{A7CC7C3B-D532-420B-B305-25FD5E91F9A6}" type="presOf" srcId="{2835F33F-D445-4548-A284-FAF89118FACF}" destId="{C1CE7FCF-018A-46BD-90BC-FA86B647F67D}" srcOrd="0" destOrd="0" presId="urn:microsoft.com/office/officeart/2005/8/layout/cycle5"/>
    <dgm:cxn modelId="{4490973B-E4D1-401F-8821-A28652236DDF}" type="presOf" srcId="{9925C62A-0AAC-45FF-9F6B-11F047096EEA}" destId="{0B23EEF3-4AE3-4E00-A06C-2D85A509392D}" srcOrd="0" destOrd="0" presId="urn:microsoft.com/office/officeart/2005/8/layout/cycle5"/>
    <dgm:cxn modelId="{E48C243D-A9F1-4DEC-BBEE-1AF4D675AA81}" srcId="{76D55BF2-ADE5-403E-A174-E88953B0A6A7}" destId="{2835F33F-D445-4548-A284-FAF89118FACF}" srcOrd="5" destOrd="0" parTransId="{72C5B237-2532-48C6-92E3-52E9013D07D8}" sibTransId="{2425C5D7-F576-4DF6-96B0-A858A813AF57}"/>
    <dgm:cxn modelId="{B5A4B772-C961-4B93-9F53-3FA57ABFE653}" type="presOf" srcId="{1F338E1F-8A84-4219-9539-DD05B462F236}" destId="{6BA73EBC-CE2E-4437-9FA9-7737A140E8B6}" srcOrd="0" destOrd="0" presId="urn:microsoft.com/office/officeart/2005/8/layout/cycle5"/>
    <dgm:cxn modelId="{5B08FF56-346F-4D8A-ABB9-33B8258F9D33}" srcId="{76D55BF2-ADE5-403E-A174-E88953B0A6A7}" destId="{68496919-487C-4891-8BFA-1E9C72D563EC}" srcOrd="1" destOrd="0" parTransId="{BE4C0BC7-0544-4C55-9850-34125422153A}" sibTransId="{A53F55A0-0D53-4F15-96A5-92774E8256B0}"/>
    <dgm:cxn modelId="{748C5958-7AFB-4ABA-8F12-B77CB7191A33}" type="presOf" srcId="{2C43A3A7-31E1-40A9-ADDE-F5E71EC8D46F}" destId="{765D05BF-8C20-4F56-BCFE-721D2CDBF222}" srcOrd="0" destOrd="0" presId="urn:microsoft.com/office/officeart/2005/8/layout/cycle5"/>
    <dgm:cxn modelId="{B2B65D80-E78A-4C75-A0C8-55A9A038EAAF}" type="presOf" srcId="{12FACA02-D30C-4504-B46E-745C0E0386B2}" destId="{7A0B44C3-C4AD-4F0C-BF8B-0DAA717B9516}" srcOrd="0" destOrd="0" presId="urn:microsoft.com/office/officeart/2005/8/layout/cycle5"/>
    <dgm:cxn modelId="{93E28187-E189-4010-A360-89D852207DA3}" srcId="{76D55BF2-ADE5-403E-A174-E88953B0A6A7}" destId="{39A66558-1A38-430B-8912-5087C9005FC9}" srcOrd="3" destOrd="0" parTransId="{6E2D7B7B-2312-4452-AE47-FBCE982DDDBB}" sibTransId="{9925C62A-0AAC-45FF-9F6B-11F047096EEA}"/>
    <dgm:cxn modelId="{2EC91997-5200-4A95-9A1C-34D9AB59E3F1}" type="presOf" srcId="{39A66558-1A38-430B-8912-5087C9005FC9}" destId="{3B991CAD-EE7E-408F-B754-3157BE9EF788}" srcOrd="0" destOrd="0" presId="urn:microsoft.com/office/officeart/2005/8/layout/cycle5"/>
    <dgm:cxn modelId="{1DDE3797-916D-4775-B0D5-798BDCCB6970}" type="presOf" srcId="{D098A207-22AC-431C-8B85-E458336B7CF6}" destId="{750FF11E-C22C-4C77-9B8A-F8FE23E8DC16}" srcOrd="0" destOrd="0" presId="urn:microsoft.com/office/officeart/2005/8/layout/cycle5"/>
    <dgm:cxn modelId="{25F4BAA3-40AE-4D05-9490-11D02C4C86A9}" srcId="{76D55BF2-ADE5-403E-A174-E88953B0A6A7}" destId="{369F8BFD-511D-412E-AC72-860258E58F30}" srcOrd="6" destOrd="0" parTransId="{90BE8D3D-FC8A-4C97-B0ED-C37964E6F80E}" sibTransId="{D75CB60A-2C07-49A8-9B73-AFD2470CE760}"/>
    <dgm:cxn modelId="{501A75A8-A832-47FA-A3A9-F41AA2D75315}" srcId="{76D55BF2-ADE5-403E-A174-E88953B0A6A7}" destId="{1F338E1F-8A84-4219-9539-DD05B462F236}" srcOrd="0" destOrd="0" parTransId="{21FF6E2D-5BAE-41DB-B407-06EFE91BEECE}" sibTransId="{2C43A3A7-31E1-40A9-ADDE-F5E71EC8D46F}"/>
    <dgm:cxn modelId="{D08276AC-0D76-439D-A365-23D6AF681C55}" type="presOf" srcId="{D75CB60A-2C07-49A8-9B73-AFD2470CE760}" destId="{83324801-AF83-4A61-A5B9-EAD17BAA4F5C}" srcOrd="0" destOrd="0" presId="urn:microsoft.com/office/officeart/2005/8/layout/cycle5"/>
    <dgm:cxn modelId="{4B3CC0B7-7249-4BD9-AD75-52DEF0838F85}" type="presOf" srcId="{369F8BFD-511D-412E-AC72-860258E58F30}" destId="{0314E4BD-DFDF-45B5-8F43-3A0518428448}" srcOrd="0" destOrd="0" presId="urn:microsoft.com/office/officeart/2005/8/layout/cycle5"/>
    <dgm:cxn modelId="{0B3BE6BC-7C43-4DFE-9EAE-AD754A93B651}" type="presOf" srcId="{2425C5D7-F576-4DF6-96B0-A858A813AF57}" destId="{C7AF9008-404B-43F0-A6D3-66A110A0A664}" srcOrd="0" destOrd="0" presId="urn:microsoft.com/office/officeart/2005/8/layout/cycle5"/>
    <dgm:cxn modelId="{791E41D5-0FDC-4BF7-89FE-EDE5575644D7}" type="presOf" srcId="{9BEC0F02-7797-479C-B0C0-FC7B1682ABA7}" destId="{7D8D8B9D-4983-4ED4-9053-2AB315CC51E7}" srcOrd="0" destOrd="0" presId="urn:microsoft.com/office/officeart/2005/8/layout/cycle5"/>
    <dgm:cxn modelId="{EDBCC8D7-BB70-45B7-B918-185202747F9C}" type="presOf" srcId="{D61FB97C-ABB5-45BF-93BD-005CB81EA6A2}" destId="{21CFB3CE-D534-4FFE-9E73-20B352DF1CF4}" srcOrd="0" destOrd="0" presId="urn:microsoft.com/office/officeart/2005/8/layout/cycle5"/>
    <dgm:cxn modelId="{57301FD8-FE67-487B-9AF0-3C6C6E4E5D19}" type="presOf" srcId="{76D55BF2-ADE5-403E-A174-E88953B0A6A7}" destId="{EAD3F350-13FB-4E4E-8C0F-EF962025AD8F}" srcOrd="0" destOrd="0" presId="urn:microsoft.com/office/officeart/2005/8/layout/cycle5"/>
    <dgm:cxn modelId="{980BFDDB-4176-490E-95CC-C2CE25DECA93}" srcId="{76D55BF2-ADE5-403E-A174-E88953B0A6A7}" destId="{9E1A0095-1A89-4A68-BF01-1965A8D77BCE}" srcOrd="8" destOrd="0" parTransId="{D5879C39-CEA5-4592-92F8-B80E1466C6EF}" sibTransId="{12FACA02-D30C-4504-B46E-745C0E0386B2}"/>
    <dgm:cxn modelId="{419AC1E0-C0D2-4D0A-B8BE-989387A402E0}" type="presOf" srcId="{B06D45BD-E397-4BDA-945F-17BCE78F2666}" destId="{FBA8CAF1-ED83-47A5-A9A2-349853910143}" srcOrd="0" destOrd="0" presId="urn:microsoft.com/office/officeart/2005/8/layout/cycle5"/>
    <dgm:cxn modelId="{72298EE8-8D60-434C-BDBD-277FA7BF71DB}" srcId="{76D55BF2-ADE5-403E-A174-E88953B0A6A7}" destId="{D098A207-22AC-431C-8B85-E458336B7CF6}" srcOrd="7" destOrd="0" parTransId="{EFD4320D-360A-4BE9-B974-48F52F897512}" sibTransId="{F57D3143-634E-43B2-A8C3-483133010BE0}"/>
    <dgm:cxn modelId="{FADF0EFB-497F-40DC-A7C8-3DD772FC7D0A}" type="presOf" srcId="{F57D3143-634E-43B2-A8C3-483133010BE0}" destId="{D933F37B-7147-4C6D-8BB3-7DDE60ADE415}" srcOrd="0" destOrd="0" presId="urn:microsoft.com/office/officeart/2005/8/layout/cycle5"/>
    <dgm:cxn modelId="{CEAA80AF-89E3-455B-A61D-C43D186B50EF}" type="presParOf" srcId="{EAD3F350-13FB-4E4E-8C0F-EF962025AD8F}" destId="{6BA73EBC-CE2E-4437-9FA9-7737A140E8B6}" srcOrd="0" destOrd="0" presId="urn:microsoft.com/office/officeart/2005/8/layout/cycle5"/>
    <dgm:cxn modelId="{F0451FB6-FDA1-4890-AAA0-74FF7D20BF78}" type="presParOf" srcId="{EAD3F350-13FB-4E4E-8C0F-EF962025AD8F}" destId="{43108C17-2841-4833-BC38-F113888A6405}" srcOrd="1" destOrd="0" presId="urn:microsoft.com/office/officeart/2005/8/layout/cycle5"/>
    <dgm:cxn modelId="{A29E463F-5F78-41FC-996A-5E0A6A9B8403}" type="presParOf" srcId="{EAD3F350-13FB-4E4E-8C0F-EF962025AD8F}" destId="{765D05BF-8C20-4F56-BCFE-721D2CDBF222}" srcOrd="2" destOrd="0" presId="urn:microsoft.com/office/officeart/2005/8/layout/cycle5"/>
    <dgm:cxn modelId="{7254CC6A-94BD-4C8B-BEF9-589969D107D8}" type="presParOf" srcId="{EAD3F350-13FB-4E4E-8C0F-EF962025AD8F}" destId="{7AF6FFD8-DF31-482B-8832-1745266D2FF5}" srcOrd="3" destOrd="0" presId="urn:microsoft.com/office/officeart/2005/8/layout/cycle5"/>
    <dgm:cxn modelId="{1894A4F7-8318-4E19-A43D-49A54FC2B093}" type="presParOf" srcId="{EAD3F350-13FB-4E4E-8C0F-EF962025AD8F}" destId="{68ECA5DE-47C1-45F4-84B0-C5969B25A9A6}" srcOrd="4" destOrd="0" presId="urn:microsoft.com/office/officeart/2005/8/layout/cycle5"/>
    <dgm:cxn modelId="{CDB124DE-C601-4CD0-832A-022FC261D389}" type="presParOf" srcId="{EAD3F350-13FB-4E4E-8C0F-EF962025AD8F}" destId="{495900E7-EC64-4CF4-8915-DC2B429A726D}" srcOrd="5" destOrd="0" presId="urn:microsoft.com/office/officeart/2005/8/layout/cycle5"/>
    <dgm:cxn modelId="{8325C145-8930-43AD-827F-9100B00139BB}" type="presParOf" srcId="{EAD3F350-13FB-4E4E-8C0F-EF962025AD8F}" destId="{7D8D8B9D-4983-4ED4-9053-2AB315CC51E7}" srcOrd="6" destOrd="0" presId="urn:microsoft.com/office/officeart/2005/8/layout/cycle5"/>
    <dgm:cxn modelId="{F8334C74-7624-42D0-8234-0C0959ECF40F}" type="presParOf" srcId="{EAD3F350-13FB-4E4E-8C0F-EF962025AD8F}" destId="{51BCCA16-37DB-4C48-80E5-684EABF6CF35}" srcOrd="7" destOrd="0" presId="urn:microsoft.com/office/officeart/2005/8/layout/cycle5"/>
    <dgm:cxn modelId="{4E09BABC-8C8A-42A2-ABBC-7F743123D2E7}" type="presParOf" srcId="{EAD3F350-13FB-4E4E-8C0F-EF962025AD8F}" destId="{FBA8CAF1-ED83-47A5-A9A2-349853910143}" srcOrd="8" destOrd="0" presId="urn:microsoft.com/office/officeart/2005/8/layout/cycle5"/>
    <dgm:cxn modelId="{023476FE-4797-4922-BA10-6920ADF45441}" type="presParOf" srcId="{EAD3F350-13FB-4E4E-8C0F-EF962025AD8F}" destId="{3B991CAD-EE7E-408F-B754-3157BE9EF788}" srcOrd="9" destOrd="0" presId="urn:microsoft.com/office/officeart/2005/8/layout/cycle5"/>
    <dgm:cxn modelId="{7978B52C-55C4-46BE-A215-F6D73139880D}" type="presParOf" srcId="{EAD3F350-13FB-4E4E-8C0F-EF962025AD8F}" destId="{BD132424-A9C1-4275-9394-FBCC7325D211}" srcOrd="10" destOrd="0" presId="urn:microsoft.com/office/officeart/2005/8/layout/cycle5"/>
    <dgm:cxn modelId="{74C903CB-24A5-4808-8597-5B28CAD2976A}" type="presParOf" srcId="{EAD3F350-13FB-4E4E-8C0F-EF962025AD8F}" destId="{0B23EEF3-4AE3-4E00-A06C-2D85A509392D}" srcOrd="11" destOrd="0" presId="urn:microsoft.com/office/officeart/2005/8/layout/cycle5"/>
    <dgm:cxn modelId="{3C9A7705-74D4-4EC3-9213-07694DD9BC8B}" type="presParOf" srcId="{EAD3F350-13FB-4E4E-8C0F-EF962025AD8F}" destId="{DA2EADA6-A5F1-4D5F-B96B-BB7357EE48A1}" srcOrd="12" destOrd="0" presId="urn:microsoft.com/office/officeart/2005/8/layout/cycle5"/>
    <dgm:cxn modelId="{DFE66155-065D-4288-9DCC-AC6C365BE361}" type="presParOf" srcId="{EAD3F350-13FB-4E4E-8C0F-EF962025AD8F}" destId="{FC1FFA75-56B7-4ED7-B4FD-74180D4ADDFB}" srcOrd="13" destOrd="0" presId="urn:microsoft.com/office/officeart/2005/8/layout/cycle5"/>
    <dgm:cxn modelId="{23793B6C-1170-43DB-A936-57A5C52EE647}" type="presParOf" srcId="{EAD3F350-13FB-4E4E-8C0F-EF962025AD8F}" destId="{21CFB3CE-D534-4FFE-9E73-20B352DF1CF4}" srcOrd="14" destOrd="0" presId="urn:microsoft.com/office/officeart/2005/8/layout/cycle5"/>
    <dgm:cxn modelId="{FD189EDB-1C15-41AD-9DF7-3B919A06852E}" type="presParOf" srcId="{EAD3F350-13FB-4E4E-8C0F-EF962025AD8F}" destId="{C1CE7FCF-018A-46BD-90BC-FA86B647F67D}" srcOrd="15" destOrd="0" presId="urn:microsoft.com/office/officeart/2005/8/layout/cycle5"/>
    <dgm:cxn modelId="{A10C0697-A4CB-4F37-85A4-FE973B0BBB48}" type="presParOf" srcId="{EAD3F350-13FB-4E4E-8C0F-EF962025AD8F}" destId="{8E59962E-4131-4F36-9BD3-3FC8F016E8BB}" srcOrd="16" destOrd="0" presId="urn:microsoft.com/office/officeart/2005/8/layout/cycle5"/>
    <dgm:cxn modelId="{A431DC29-4F73-4644-A19C-AF74016F44A5}" type="presParOf" srcId="{EAD3F350-13FB-4E4E-8C0F-EF962025AD8F}" destId="{C7AF9008-404B-43F0-A6D3-66A110A0A664}" srcOrd="17" destOrd="0" presId="urn:microsoft.com/office/officeart/2005/8/layout/cycle5"/>
    <dgm:cxn modelId="{4F712B63-896F-47CC-B4A5-815936214AD4}" type="presParOf" srcId="{EAD3F350-13FB-4E4E-8C0F-EF962025AD8F}" destId="{0314E4BD-DFDF-45B5-8F43-3A0518428448}" srcOrd="18" destOrd="0" presId="urn:microsoft.com/office/officeart/2005/8/layout/cycle5"/>
    <dgm:cxn modelId="{5ECF1541-3651-4B44-91FB-F2ACA67D87F3}" type="presParOf" srcId="{EAD3F350-13FB-4E4E-8C0F-EF962025AD8F}" destId="{9AFFEE88-BC0F-4A1C-8B5B-5A9A3127A7B9}" srcOrd="19" destOrd="0" presId="urn:microsoft.com/office/officeart/2005/8/layout/cycle5"/>
    <dgm:cxn modelId="{C1E3A65F-7C1F-4C02-9F6C-EFEC060BB80F}" type="presParOf" srcId="{EAD3F350-13FB-4E4E-8C0F-EF962025AD8F}" destId="{83324801-AF83-4A61-A5B9-EAD17BAA4F5C}" srcOrd="20" destOrd="0" presId="urn:microsoft.com/office/officeart/2005/8/layout/cycle5"/>
    <dgm:cxn modelId="{56AEC72B-F779-4AC8-862B-055861146CC3}" type="presParOf" srcId="{EAD3F350-13FB-4E4E-8C0F-EF962025AD8F}" destId="{750FF11E-C22C-4C77-9B8A-F8FE23E8DC16}" srcOrd="21" destOrd="0" presId="urn:microsoft.com/office/officeart/2005/8/layout/cycle5"/>
    <dgm:cxn modelId="{E6616818-4964-467B-8B29-DE2F39793D7C}" type="presParOf" srcId="{EAD3F350-13FB-4E4E-8C0F-EF962025AD8F}" destId="{1B2D095F-C7F5-4F42-ADC8-03CEF9DC031B}" srcOrd="22" destOrd="0" presId="urn:microsoft.com/office/officeart/2005/8/layout/cycle5"/>
    <dgm:cxn modelId="{566428D4-C48D-4302-AC10-2504313051DE}" type="presParOf" srcId="{EAD3F350-13FB-4E4E-8C0F-EF962025AD8F}" destId="{D933F37B-7147-4C6D-8BB3-7DDE60ADE415}" srcOrd="23" destOrd="0" presId="urn:microsoft.com/office/officeart/2005/8/layout/cycle5"/>
    <dgm:cxn modelId="{DD1BCA6C-3D78-4078-BD6D-BA77DFCE1DDD}" type="presParOf" srcId="{EAD3F350-13FB-4E4E-8C0F-EF962025AD8F}" destId="{0EC68E98-DC39-4FC7-8075-B60C82FD815B}" srcOrd="24" destOrd="0" presId="urn:microsoft.com/office/officeart/2005/8/layout/cycle5"/>
    <dgm:cxn modelId="{69FB09E5-C758-443D-8F00-A60B98AD460C}" type="presParOf" srcId="{EAD3F350-13FB-4E4E-8C0F-EF962025AD8F}" destId="{0876EE7B-B69B-41D3-A535-52887040C04C}" srcOrd="25" destOrd="0" presId="urn:microsoft.com/office/officeart/2005/8/layout/cycle5"/>
    <dgm:cxn modelId="{F51E9EE0-9EBC-428B-9B51-41319A810D3F}" type="presParOf" srcId="{EAD3F350-13FB-4E4E-8C0F-EF962025AD8F}" destId="{7A0B44C3-C4AD-4F0C-BF8B-0DAA717B9516}" srcOrd="26"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0C4672-95B9-4B6B-86B4-5D11F3108535}"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3362D033-08CC-417D-878D-8810A6A18DEB}">
      <dgm:prSet/>
      <dgm:spPr/>
      <dgm:t>
        <a:bodyPr/>
        <a:lstStyle/>
        <a:p>
          <a:r>
            <a:rPr lang="en-US" dirty="0">
              <a:latin typeface="Centaur" panose="02030504050205020304" pitchFamily="18" charset="0"/>
            </a:rPr>
            <a:t>Working as a volunteer in an agency is a formal and mutual agreement on</a:t>
          </a:r>
        </a:p>
      </dgm:t>
    </dgm:pt>
    <dgm:pt modelId="{11DC1F34-A142-40CE-BE35-026F4562CD55}" type="parTrans" cxnId="{6F98301B-74C6-472F-A256-5457AD87786B}">
      <dgm:prSet/>
      <dgm:spPr/>
      <dgm:t>
        <a:bodyPr/>
        <a:lstStyle/>
        <a:p>
          <a:endParaRPr lang="en-US"/>
        </a:p>
      </dgm:t>
    </dgm:pt>
    <dgm:pt modelId="{CE9576D7-13CE-4DE5-859D-BE0194A60327}" type="sibTrans" cxnId="{6F98301B-74C6-472F-A256-5457AD87786B}">
      <dgm:prSet/>
      <dgm:spPr/>
      <dgm:t>
        <a:bodyPr/>
        <a:lstStyle/>
        <a:p>
          <a:endParaRPr lang="en-US"/>
        </a:p>
      </dgm:t>
    </dgm:pt>
    <dgm:pt modelId="{128CE0C9-B2CD-4788-A55C-5B640F05175A}">
      <dgm:prSet/>
      <dgm:spPr/>
      <dgm:t>
        <a:bodyPr/>
        <a:lstStyle/>
        <a:p>
          <a:r>
            <a:rPr lang="en-US" dirty="0">
              <a:latin typeface="Centaur" panose="02030504050205020304" pitchFamily="18" charset="0"/>
            </a:rPr>
            <a:t>The work to be done and the role you will play</a:t>
          </a:r>
        </a:p>
      </dgm:t>
    </dgm:pt>
    <dgm:pt modelId="{985D21A5-013A-4F45-B97D-834271E9080A}" type="parTrans" cxnId="{39064CCB-5AD5-44AE-9690-462E578DAA0A}">
      <dgm:prSet/>
      <dgm:spPr/>
      <dgm:t>
        <a:bodyPr/>
        <a:lstStyle/>
        <a:p>
          <a:endParaRPr lang="en-US"/>
        </a:p>
      </dgm:t>
    </dgm:pt>
    <dgm:pt modelId="{34474BF5-B9A2-4EA2-9DAD-DFD2488A0A57}" type="sibTrans" cxnId="{39064CCB-5AD5-44AE-9690-462E578DAA0A}">
      <dgm:prSet/>
      <dgm:spPr/>
      <dgm:t>
        <a:bodyPr/>
        <a:lstStyle/>
        <a:p>
          <a:endParaRPr lang="en-US"/>
        </a:p>
      </dgm:t>
    </dgm:pt>
    <dgm:pt modelId="{E0F7496C-5E14-4F8E-B0B3-09BCCBF64791}">
      <dgm:prSet/>
      <dgm:spPr/>
      <dgm:t>
        <a:bodyPr/>
        <a:lstStyle/>
        <a:p>
          <a:r>
            <a:rPr lang="en-US" dirty="0">
              <a:latin typeface="Centaur" panose="02030504050205020304" pitchFamily="18" charset="0"/>
            </a:rPr>
            <a:t>Your responsibilities</a:t>
          </a:r>
        </a:p>
      </dgm:t>
    </dgm:pt>
    <dgm:pt modelId="{A7B952A5-C13C-4437-BCFE-CCA2A00F78E5}" type="parTrans" cxnId="{D9362352-C101-493A-A011-9822BA0723F5}">
      <dgm:prSet/>
      <dgm:spPr/>
      <dgm:t>
        <a:bodyPr/>
        <a:lstStyle/>
        <a:p>
          <a:endParaRPr lang="en-US"/>
        </a:p>
      </dgm:t>
    </dgm:pt>
    <dgm:pt modelId="{30CEA00E-ECCE-459F-A841-EB991E9C6421}" type="sibTrans" cxnId="{D9362352-C101-493A-A011-9822BA0723F5}">
      <dgm:prSet/>
      <dgm:spPr/>
      <dgm:t>
        <a:bodyPr/>
        <a:lstStyle/>
        <a:p>
          <a:endParaRPr lang="en-US"/>
        </a:p>
      </dgm:t>
    </dgm:pt>
    <dgm:pt modelId="{E36A8A7C-2FE7-4747-BE5B-28F2C0BB662B}">
      <dgm:prSet/>
      <dgm:spPr/>
      <dgm:t>
        <a:bodyPr/>
        <a:lstStyle/>
        <a:p>
          <a:r>
            <a:rPr lang="en-US">
              <a:latin typeface="Centaur" panose="02030504050205020304" pitchFamily="18" charset="0"/>
            </a:rPr>
            <a:t>The agency’s responsibilities</a:t>
          </a:r>
        </a:p>
      </dgm:t>
    </dgm:pt>
    <dgm:pt modelId="{BFD30488-44DC-41C0-9232-E0D3623D8042}" type="parTrans" cxnId="{43F14ADF-DE4A-456F-839D-F381459BB441}">
      <dgm:prSet/>
      <dgm:spPr/>
      <dgm:t>
        <a:bodyPr/>
        <a:lstStyle/>
        <a:p>
          <a:endParaRPr lang="en-US"/>
        </a:p>
      </dgm:t>
    </dgm:pt>
    <dgm:pt modelId="{A834CE42-1922-4461-ACCB-95DB7E26CD06}" type="sibTrans" cxnId="{43F14ADF-DE4A-456F-839D-F381459BB441}">
      <dgm:prSet/>
      <dgm:spPr/>
      <dgm:t>
        <a:bodyPr/>
        <a:lstStyle/>
        <a:p>
          <a:endParaRPr lang="en-US"/>
        </a:p>
      </dgm:t>
    </dgm:pt>
    <dgm:pt modelId="{D89EF33D-662F-47BB-91C3-AF29E8F2A416}">
      <dgm:prSet/>
      <dgm:spPr/>
      <dgm:t>
        <a:bodyPr/>
        <a:lstStyle/>
        <a:p>
          <a:r>
            <a:rPr lang="en-US" dirty="0">
              <a:latin typeface="Centaur" panose="02030504050205020304" pitchFamily="18" charset="0"/>
            </a:rPr>
            <a:t>Resources to do the job</a:t>
          </a:r>
        </a:p>
      </dgm:t>
    </dgm:pt>
    <dgm:pt modelId="{C2A3E6FC-CB62-4C44-AC7E-92F0C20B5028}" type="parTrans" cxnId="{C52BFE0D-EA1E-4F24-A9E6-F53643BDD6E9}">
      <dgm:prSet/>
      <dgm:spPr/>
      <dgm:t>
        <a:bodyPr/>
        <a:lstStyle/>
        <a:p>
          <a:endParaRPr lang="en-US"/>
        </a:p>
      </dgm:t>
    </dgm:pt>
    <dgm:pt modelId="{E166E242-70B7-4A74-BD62-535401D3ED04}" type="sibTrans" cxnId="{C52BFE0D-EA1E-4F24-A9E6-F53643BDD6E9}">
      <dgm:prSet/>
      <dgm:spPr/>
      <dgm:t>
        <a:bodyPr/>
        <a:lstStyle/>
        <a:p>
          <a:endParaRPr lang="en-US"/>
        </a:p>
      </dgm:t>
    </dgm:pt>
    <dgm:pt modelId="{454779BB-01A8-406B-88F1-C5104D6C51C3}">
      <dgm:prSet/>
      <dgm:spPr/>
      <dgm:t>
        <a:bodyPr/>
        <a:lstStyle/>
        <a:p>
          <a:r>
            <a:rPr lang="en-US" dirty="0">
              <a:latin typeface="Centaur" panose="02030504050205020304" pitchFamily="18" charset="0"/>
            </a:rPr>
            <a:t>Hours of work</a:t>
          </a:r>
        </a:p>
      </dgm:t>
    </dgm:pt>
    <dgm:pt modelId="{6393152D-10A7-4915-8E0E-555CA41E0383}" type="parTrans" cxnId="{3467C8BA-56DA-442A-B8C0-F34C79650D87}">
      <dgm:prSet/>
      <dgm:spPr/>
      <dgm:t>
        <a:bodyPr/>
        <a:lstStyle/>
        <a:p>
          <a:endParaRPr lang="en-US"/>
        </a:p>
      </dgm:t>
    </dgm:pt>
    <dgm:pt modelId="{526CEC06-1E70-4758-94AF-C9757BF9B69A}" type="sibTrans" cxnId="{3467C8BA-56DA-442A-B8C0-F34C79650D87}">
      <dgm:prSet/>
      <dgm:spPr/>
      <dgm:t>
        <a:bodyPr/>
        <a:lstStyle/>
        <a:p>
          <a:endParaRPr lang="en-US"/>
        </a:p>
      </dgm:t>
    </dgm:pt>
    <dgm:pt modelId="{8E1C613F-5094-4F2C-A34C-99C532790290}">
      <dgm:prSet/>
      <dgm:spPr/>
      <dgm:t>
        <a:bodyPr/>
        <a:lstStyle/>
        <a:p>
          <a:r>
            <a:rPr lang="en-US" dirty="0">
              <a:latin typeface="Centaur" panose="02030504050205020304" pitchFamily="18" charset="0"/>
            </a:rPr>
            <a:t>Who supervises or supports you</a:t>
          </a:r>
        </a:p>
      </dgm:t>
    </dgm:pt>
    <dgm:pt modelId="{D3929ADE-4477-4941-93BA-BAE9CC28888B}" type="parTrans" cxnId="{8709BBE2-9C82-4AF7-8504-FD3C6F6C4DF4}">
      <dgm:prSet/>
      <dgm:spPr/>
      <dgm:t>
        <a:bodyPr/>
        <a:lstStyle/>
        <a:p>
          <a:endParaRPr lang="en-US"/>
        </a:p>
      </dgm:t>
    </dgm:pt>
    <dgm:pt modelId="{43428DD1-0DDD-417B-8B62-8D7B99F54F37}" type="sibTrans" cxnId="{8709BBE2-9C82-4AF7-8504-FD3C6F6C4DF4}">
      <dgm:prSet/>
      <dgm:spPr/>
      <dgm:t>
        <a:bodyPr/>
        <a:lstStyle/>
        <a:p>
          <a:endParaRPr lang="en-US"/>
        </a:p>
      </dgm:t>
    </dgm:pt>
    <dgm:pt modelId="{CE8E41E3-4B52-4E8E-B993-487C7B28872C}">
      <dgm:prSet/>
      <dgm:spPr/>
      <dgm:t>
        <a:bodyPr/>
        <a:lstStyle/>
        <a:p>
          <a:r>
            <a:rPr lang="en-US" dirty="0">
              <a:latin typeface="Centaur" panose="02030504050205020304" pitchFamily="18" charset="0"/>
            </a:rPr>
            <a:t>How you will get feedback on your work</a:t>
          </a:r>
        </a:p>
      </dgm:t>
    </dgm:pt>
    <dgm:pt modelId="{C84DE03E-15EE-4474-8111-2093F2CDF5A5}" type="parTrans" cxnId="{C06B0A9E-7BFF-49DA-BE12-5794D7181EA5}">
      <dgm:prSet/>
      <dgm:spPr/>
      <dgm:t>
        <a:bodyPr/>
        <a:lstStyle/>
        <a:p>
          <a:endParaRPr lang="en-US"/>
        </a:p>
      </dgm:t>
    </dgm:pt>
    <dgm:pt modelId="{381B471E-DAB0-4119-AC69-FD55B642F788}" type="sibTrans" cxnId="{C06B0A9E-7BFF-49DA-BE12-5794D7181EA5}">
      <dgm:prSet/>
      <dgm:spPr/>
      <dgm:t>
        <a:bodyPr/>
        <a:lstStyle/>
        <a:p>
          <a:endParaRPr lang="en-US"/>
        </a:p>
      </dgm:t>
    </dgm:pt>
    <dgm:pt modelId="{54545C10-4187-4BDA-AFBF-6FA51E5CD9FB}">
      <dgm:prSet/>
      <dgm:spPr/>
      <dgm:t>
        <a:bodyPr/>
        <a:lstStyle/>
        <a:p>
          <a:r>
            <a:rPr lang="en-US" dirty="0">
              <a:latin typeface="Centaur" panose="02030504050205020304" pitchFamily="18" charset="0"/>
            </a:rPr>
            <a:t>How to handle concerns you or the agency has</a:t>
          </a:r>
        </a:p>
      </dgm:t>
    </dgm:pt>
    <dgm:pt modelId="{2E1F3DAF-9020-441B-BAC1-8482620028C1}" type="parTrans" cxnId="{DC7173AD-D2BC-4C8D-895E-F3DAF921820A}">
      <dgm:prSet/>
      <dgm:spPr/>
      <dgm:t>
        <a:bodyPr/>
        <a:lstStyle/>
        <a:p>
          <a:endParaRPr lang="en-US"/>
        </a:p>
      </dgm:t>
    </dgm:pt>
    <dgm:pt modelId="{16185D05-D259-4B7F-B15B-FEDFDAAB05CF}" type="sibTrans" cxnId="{DC7173AD-D2BC-4C8D-895E-F3DAF921820A}">
      <dgm:prSet/>
      <dgm:spPr/>
      <dgm:t>
        <a:bodyPr/>
        <a:lstStyle/>
        <a:p>
          <a:endParaRPr lang="en-US"/>
        </a:p>
      </dgm:t>
    </dgm:pt>
    <dgm:pt modelId="{6DA35842-C32D-4013-A39E-2FB12E27988D}">
      <dgm:prSet/>
      <dgm:spPr/>
      <dgm:t>
        <a:bodyPr/>
        <a:lstStyle/>
        <a:p>
          <a:r>
            <a:rPr lang="en-US" dirty="0">
              <a:latin typeface="Centaur" panose="02030504050205020304" pitchFamily="18" charset="0"/>
            </a:rPr>
            <a:t>Policies and practices the agency has for all.</a:t>
          </a:r>
        </a:p>
      </dgm:t>
    </dgm:pt>
    <dgm:pt modelId="{8CC6DE4D-B1F1-4E8A-B31D-DAC313E69DA9}" type="parTrans" cxnId="{6F931939-E104-42E6-8541-4BBD374BB57E}">
      <dgm:prSet/>
      <dgm:spPr/>
      <dgm:t>
        <a:bodyPr/>
        <a:lstStyle/>
        <a:p>
          <a:endParaRPr lang="en-US"/>
        </a:p>
      </dgm:t>
    </dgm:pt>
    <dgm:pt modelId="{67313BF2-EAC1-4C6D-9AAA-8DB9B0C4D884}" type="sibTrans" cxnId="{6F931939-E104-42E6-8541-4BBD374BB57E}">
      <dgm:prSet/>
      <dgm:spPr/>
      <dgm:t>
        <a:bodyPr/>
        <a:lstStyle/>
        <a:p>
          <a:endParaRPr lang="en-US"/>
        </a:p>
      </dgm:t>
    </dgm:pt>
    <dgm:pt modelId="{015A10D6-7734-43E3-85E5-2E156D1BE743}" type="pres">
      <dgm:prSet presAssocID="{DA0C4672-95B9-4B6B-86B4-5D11F3108535}" presName="diagram" presStyleCnt="0">
        <dgm:presLayoutVars>
          <dgm:dir/>
          <dgm:resizeHandles val="exact"/>
        </dgm:presLayoutVars>
      </dgm:prSet>
      <dgm:spPr/>
    </dgm:pt>
    <dgm:pt modelId="{362B8D55-44E5-43EB-B327-67BBE0F206F7}" type="pres">
      <dgm:prSet presAssocID="{3362D033-08CC-417D-878D-8810A6A18DEB}" presName="node" presStyleLbl="node1" presStyleIdx="0" presStyleCnt="10">
        <dgm:presLayoutVars>
          <dgm:bulletEnabled val="1"/>
        </dgm:presLayoutVars>
      </dgm:prSet>
      <dgm:spPr/>
    </dgm:pt>
    <dgm:pt modelId="{EDA417A9-15C8-4E9B-A27E-C2FCBAFCF48F}" type="pres">
      <dgm:prSet presAssocID="{CE9576D7-13CE-4DE5-859D-BE0194A60327}" presName="sibTrans" presStyleCnt="0"/>
      <dgm:spPr/>
    </dgm:pt>
    <dgm:pt modelId="{8A4BAADE-28C1-4A17-AA7A-DBACD7221494}" type="pres">
      <dgm:prSet presAssocID="{128CE0C9-B2CD-4788-A55C-5B640F05175A}" presName="node" presStyleLbl="node1" presStyleIdx="1" presStyleCnt="10">
        <dgm:presLayoutVars>
          <dgm:bulletEnabled val="1"/>
        </dgm:presLayoutVars>
      </dgm:prSet>
      <dgm:spPr/>
    </dgm:pt>
    <dgm:pt modelId="{B6AE8F75-C930-4229-9337-F504ABBDAAAF}" type="pres">
      <dgm:prSet presAssocID="{34474BF5-B9A2-4EA2-9DAD-DFD2488A0A57}" presName="sibTrans" presStyleCnt="0"/>
      <dgm:spPr/>
    </dgm:pt>
    <dgm:pt modelId="{DE07BE19-BB55-430E-8AC9-7E4E8CE5E154}" type="pres">
      <dgm:prSet presAssocID="{E0F7496C-5E14-4F8E-B0B3-09BCCBF64791}" presName="node" presStyleLbl="node1" presStyleIdx="2" presStyleCnt="10">
        <dgm:presLayoutVars>
          <dgm:bulletEnabled val="1"/>
        </dgm:presLayoutVars>
      </dgm:prSet>
      <dgm:spPr/>
    </dgm:pt>
    <dgm:pt modelId="{9031771E-B9C9-4635-A2ED-C396D5225D71}" type="pres">
      <dgm:prSet presAssocID="{30CEA00E-ECCE-459F-A841-EB991E9C6421}" presName="sibTrans" presStyleCnt="0"/>
      <dgm:spPr/>
    </dgm:pt>
    <dgm:pt modelId="{A2E4288E-4CAD-4C2C-968D-5CE96B881836}" type="pres">
      <dgm:prSet presAssocID="{E36A8A7C-2FE7-4747-BE5B-28F2C0BB662B}" presName="node" presStyleLbl="node1" presStyleIdx="3" presStyleCnt="10">
        <dgm:presLayoutVars>
          <dgm:bulletEnabled val="1"/>
        </dgm:presLayoutVars>
      </dgm:prSet>
      <dgm:spPr/>
    </dgm:pt>
    <dgm:pt modelId="{3512D143-0827-4D4C-ACB2-293751D0942B}" type="pres">
      <dgm:prSet presAssocID="{A834CE42-1922-4461-ACCB-95DB7E26CD06}" presName="sibTrans" presStyleCnt="0"/>
      <dgm:spPr/>
    </dgm:pt>
    <dgm:pt modelId="{4D884E52-5F1B-4AAE-9FA5-4D5B5A210D23}" type="pres">
      <dgm:prSet presAssocID="{D89EF33D-662F-47BB-91C3-AF29E8F2A416}" presName="node" presStyleLbl="node1" presStyleIdx="4" presStyleCnt="10">
        <dgm:presLayoutVars>
          <dgm:bulletEnabled val="1"/>
        </dgm:presLayoutVars>
      </dgm:prSet>
      <dgm:spPr/>
    </dgm:pt>
    <dgm:pt modelId="{54EAB995-45D7-4816-A09B-3AE346433D78}" type="pres">
      <dgm:prSet presAssocID="{E166E242-70B7-4A74-BD62-535401D3ED04}" presName="sibTrans" presStyleCnt="0"/>
      <dgm:spPr/>
    </dgm:pt>
    <dgm:pt modelId="{7927093F-F7DF-4073-A8FC-631E670ADD91}" type="pres">
      <dgm:prSet presAssocID="{454779BB-01A8-406B-88F1-C5104D6C51C3}" presName="node" presStyleLbl="node1" presStyleIdx="5" presStyleCnt="10" custLinFactNeighborX="-2676" custLinFactNeighborY="-2715">
        <dgm:presLayoutVars>
          <dgm:bulletEnabled val="1"/>
        </dgm:presLayoutVars>
      </dgm:prSet>
      <dgm:spPr/>
    </dgm:pt>
    <dgm:pt modelId="{C7782173-A399-4133-81A3-ACDEB9162D34}" type="pres">
      <dgm:prSet presAssocID="{526CEC06-1E70-4758-94AF-C9757BF9B69A}" presName="sibTrans" presStyleCnt="0"/>
      <dgm:spPr/>
    </dgm:pt>
    <dgm:pt modelId="{0A5A903B-8045-4B09-B4DA-EB6B1DD14D60}" type="pres">
      <dgm:prSet presAssocID="{8E1C613F-5094-4F2C-A34C-99C532790290}" presName="node" presStyleLbl="node1" presStyleIdx="6" presStyleCnt="10">
        <dgm:presLayoutVars>
          <dgm:bulletEnabled val="1"/>
        </dgm:presLayoutVars>
      </dgm:prSet>
      <dgm:spPr/>
    </dgm:pt>
    <dgm:pt modelId="{F365A1D3-0027-4875-95B6-E9002F95886E}" type="pres">
      <dgm:prSet presAssocID="{43428DD1-0DDD-417B-8B62-8D7B99F54F37}" presName="sibTrans" presStyleCnt="0"/>
      <dgm:spPr/>
    </dgm:pt>
    <dgm:pt modelId="{0036D92D-57A9-4DDB-A6AA-DB855AC7E39B}" type="pres">
      <dgm:prSet presAssocID="{CE8E41E3-4B52-4E8E-B993-487C7B28872C}" presName="node" presStyleLbl="node1" presStyleIdx="7" presStyleCnt="10">
        <dgm:presLayoutVars>
          <dgm:bulletEnabled val="1"/>
        </dgm:presLayoutVars>
      </dgm:prSet>
      <dgm:spPr/>
    </dgm:pt>
    <dgm:pt modelId="{6062D8AC-5961-47DB-A270-36F673DD7F25}" type="pres">
      <dgm:prSet presAssocID="{381B471E-DAB0-4119-AC69-FD55B642F788}" presName="sibTrans" presStyleCnt="0"/>
      <dgm:spPr/>
    </dgm:pt>
    <dgm:pt modelId="{6AE80950-6E41-4A81-A003-E90FAEAFE0AD}" type="pres">
      <dgm:prSet presAssocID="{54545C10-4187-4BDA-AFBF-6FA51E5CD9FB}" presName="node" presStyleLbl="node1" presStyleIdx="8" presStyleCnt="10">
        <dgm:presLayoutVars>
          <dgm:bulletEnabled val="1"/>
        </dgm:presLayoutVars>
      </dgm:prSet>
      <dgm:spPr/>
    </dgm:pt>
    <dgm:pt modelId="{123BE34F-4D45-484B-9CE8-0453BC1615C5}" type="pres">
      <dgm:prSet presAssocID="{16185D05-D259-4B7F-B15B-FEDFDAAB05CF}" presName="sibTrans" presStyleCnt="0"/>
      <dgm:spPr/>
    </dgm:pt>
    <dgm:pt modelId="{42E9322B-966B-4B14-9C99-8B849F6A1A7F}" type="pres">
      <dgm:prSet presAssocID="{6DA35842-C32D-4013-A39E-2FB12E27988D}" presName="node" presStyleLbl="node1" presStyleIdx="9" presStyleCnt="10">
        <dgm:presLayoutVars>
          <dgm:bulletEnabled val="1"/>
        </dgm:presLayoutVars>
      </dgm:prSet>
      <dgm:spPr/>
    </dgm:pt>
  </dgm:ptLst>
  <dgm:cxnLst>
    <dgm:cxn modelId="{88FF5602-88FD-4E89-92F5-9D2AAFC78E93}" type="presOf" srcId="{8E1C613F-5094-4F2C-A34C-99C532790290}" destId="{0A5A903B-8045-4B09-B4DA-EB6B1DD14D60}" srcOrd="0" destOrd="0" presId="urn:microsoft.com/office/officeart/2005/8/layout/default"/>
    <dgm:cxn modelId="{8B718304-A8A9-4A77-846F-FFD1EEC74F88}" type="presOf" srcId="{D89EF33D-662F-47BB-91C3-AF29E8F2A416}" destId="{4D884E52-5F1B-4AAE-9FA5-4D5B5A210D23}" srcOrd="0" destOrd="0" presId="urn:microsoft.com/office/officeart/2005/8/layout/default"/>
    <dgm:cxn modelId="{B9871005-278F-4BC4-874D-A21DD797D0B7}" type="presOf" srcId="{6DA35842-C32D-4013-A39E-2FB12E27988D}" destId="{42E9322B-966B-4B14-9C99-8B849F6A1A7F}" srcOrd="0" destOrd="0" presId="urn:microsoft.com/office/officeart/2005/8/layout/default"/>
    <dgm:cxn modelId="{C52BFE0D-EA1E-4F24-A9E6-F53643BDD6E9}" srcId="{DA0C4672-95B9-4B6B-86B4-5D11F3108535}" destId="{D89EF33D-662F-47BB-91C3-AF29E8F2A416}" srcOrd="4" destOrd="0" parTransId="{C2A3E6FC-CB62-4C44-AC7E-92F0C20B5028}" sibTransId="{E166E242-70B7-4A74-BD62-535401D3ED04}"/>
    <dgm:cxn modelId="{6F98301B-74C6-472F-A256-5457AD87786B}" srcId="{DA0C4672-95B9-4B6B-86B4-5D11F3108535}" destId="{3362D033-08CC-417D-878D-8810A6A18DEB}" srcOrd="0" destOrd="0" parTransId="{11DC1F34-A142-40CE-BE35-026F4562CD55}" sibTransId="{CE9576D7-13CE-4DE5-859D-BE0194A60327}"/>
    <dgm:cxn modelId="{BE782E23-D9E9-4646-A338-F98DFF7FB1A7}" type="presOf" srcId="{E0F7496C-5E14-4F8E-B0B3-09BCCBF64791}" destId="{DE07BE19-BB55-430E-8AC9-7E4E8CE5E154}" srcOrd="0" destOrd="0" presId="urn:microsoft.com/office/officeart/2005/8/layout/default"/>
    <dgm:cxn modelId="{AC937731-2D35-4A74-89C8-73103B221853}" type="presOf" srcId="{128CE0C9-B2CD-4788-A55C-5B640F05175A}" destId="{8A4BAADE-28C1-4A17-AA7A-DBACD7221494}" srcOrd="0" destOrd="0" presId="urn:microsoft.com/office/officeart/2005/8/layout/default"/>
    <dgm:cxn modelId="{6F931939-E104-42E6-8541-4BBD374BB57E}" srcId="{DA0C4672-95B9-4B6B-86B4-5D11F3108535}" destId="{6DA35842-C32D-4013-A39E-2FB12E27988D}" srcOrd="9" destOrd="0" parTransId="{8CC6DE4D-B1F1-4E8A-B31D-DAC313E69DA9}" sibTransId="{67313BF2-EAC1-4C6D-9AAA-8DB9B0C4D884}"/>
    <dgm:cxn modelId="{FC104A51-F999-4532-84E0-07ED4C953816}" type="presOf" srcId="{3362D033-08CC-417D-878D-8810A6A18DEB}" destId="{362B8D55-44E5-43EB-B327-67BBE0F206F7}" srcOrd="0" destOrd="0" presId="urn:microsoft.com/office/officeart/2005/8/layout/default"/>
    <dgm:cxn modelId="{D9362352-C101-493A-A011-9822BA0723F5}" srcId="{DA0C4672-95B9-4B6B-86B4-5D11F3108535}" destId="{E0F7496C-5E14-4F8E-B0B3-09BCCBF64791}" srcOrd="2" destOrd="0" parTransId="{A7B952A5-C13C-4437-BCFE-CCA2A00F78E5}" sibTransId="{30CEA00E-ECCE-459F-A841-EB991E9C6421}"/>
    <dgm:cxn modelId="{081EB852-E818-49F8-A427-C013F61A65ED}" type="presOf" srcId="{E36A8A7C-2FE7-4747-BE5B-28F2C0BB662B}" destId="{A2E4288E-4CAD-4C2C-968D-5CE96B881836}" srcOrd="0" destOrd="0" presId="urn:microsoft.com/office/officeart/2005/8/layout/default"/>
    <dgm:cxn modelId="{F79A9E80-B30E-405E-97A0-397AED4F99A2}" type="presOf" srcId="{454779BB-01A8-406B-88F1-C5104D6C51C3}" destId="{7927093F-F7DF-4073-A8FC-631E670ADD91}" srcOrd="0" destOrd="0" presId="urn:microsoft.com/office/officeart/2005/8/layout/default"/>
    <dgm:cxn modelId="{C06B0A9E-7BFF-49DA-BE12-5794D7181EA5}" srcId="{DA0C4672-95B9-4B6B-86B4-5D11F3108535}" destId="{CE8E41E3-4B52-4E8E-B993-487C7B28872C}" srcOrd="7" destOrd="0" parTransId="{C84DE03E-15EE-4474-8111-2093F2CDF5A5}" sibTransId="{381B471E-DAB0-4119-AC69-FD55B642F788}"/>
    <dgm:cxn modelId="{DC7173AD-D2BC-4C8D-895E-F3DAF921820A}" srcId="{DA0C4672-95B9-4B6B-86B4-5D11F3108535}" destId="{54545C10-4187-4BDA-AFBF-6FA51E5CD9FB}" srcOrd="8" destOrd="0" parTransId="{2E1F3DAF-9020-441B-BAC1-8482620028C1}" sibTransId="{16185D05-D259-4B7F-B15B-FEDFDAAB05CF}"/>
    <dgm:cxn modelId="{3467C8BA-56DA-442A-B8C0-F34C79650D87}" srcId="{DA0C4672-95B9-4B6B-86B4-5D11F3108535}" destId="{454779BB-01A8-406B-88F1-C5104D6C51C3}" srcOrd="5" destOrd="0" parTransId="{6393152D-10A7-4915-8E0E-555CA41E0383}" sibTransId="{526CEC06-1E70-4758-94AF-C9757BF9B69A}"/>
    <dgm:cxn modelId="{39064CCB-5AD5-44AE-9690-462E578DAA0A}" srcId="{DA0C4672-95B9-4B6B-86B4-5D11F3108535}" destId="{128CE0C9-B2CD-4788-A55C-5B640F05175A}" srcOrd="1" destOrd="0" parTransId="{985D21A5-013A-4F45-B97D-834271E9080A}" sibTransId="{34474BF5-B9A2-4EA2-9DAD-DFD2488A0A57}"/>
    <dgm:cxn modelId="{290C0ACF-F079-4940-8B04-6CA504AE8149}" type="presOf" srcId="{DA0C4672-95B9-4B6B-86B4-5D11F3108535}" destId="{015A10D6-7734-43E3-85E5-2E156D1BE743}" srcOrd="0" destOrd="0" presId="urn:microsoft.com/office/officeart/2005/8/layout/default"/>
    <dgm:cxn modelId="{6B9268D2-21E8-461B-8BDB-3FDC2D071EDE}" type="presOf" srcId="{54545C10-4187-4BDA-AFBF-6FA51E5CD9FB}" destId="{6AE80950-6E41-4A81-A003-E90FAEAFE0AD}" srcOrd="0" destOrd="0" presId="urn:microsoft.com/office/officeart/2005/8/layout/default"/>
    <dgm:cxn modelId="{43F14ADF-DE4A-456F-839D-F381459BB441}" srcId="{DA0C4672-95B9-4B6B-86B4-5D11F3108535}" destId="{E36A8A7C-2FE7-4747-BE5B-28F2C0BB662B}" srcOrd="3" destOrd="0" parTransId="{BFD30488-44DC-41C0-9232-E0D3623D8042}" sibTransId="{A834CE42-1922-4461-ACCB-95DB7E26CD06}"/>
    <dgm:cxn modelId="{8709BBE2-9C82-4AF7-8504-FD3C6F6C4DF4}" srcId="{DA0C4672-95B9-4B6B-86B4-5D11F3108535}" destId="{8E1C613F-5094-4F2C-A34C-99C532790290}" srcOrd="6" destOrd="0" parTransId="{D3929ADE-4477-4941-93BA-BAE9CC28888B}" sibTransId="{43428DD1-0DDD-417B-8B62-8D7B99F54F37}"/>
    <dgm:cxn modelId="{1A77B8F8-DADA-40B1-B719-37734F813CB1}" type="presOf" srcId="{CE8E41E3-4B52-4E8E-B993-487C7B28872C}" destId="{0036D92D-57A9-4DDB-A6AA-DB855AC7E39B}" srcOrd="0" destOrd="0" presId="urn:microsoft.com/office/officeart/2005/8/layout/default"/>
    <dgm:cxn modelId="{24A48F0C-C9C6-4F86-AC73-22444E86AB98}" type="presParOf" srcId="{015A10D6-7734-43E3-85E5-2E156D1BE743}" destId="{362B8D55-44E5-43EB-B327-67BBE0F206F7}" srcOrd="0" destOrd="0" presId="urn:microsoft.com/office/officeart/2005/8/layout/default"/>
    <dgm:cxn modelId="{3C85E366-A810-4C9F-8226-5889A29FC827}" type="presParOf" srcId="{015A10D6-7734-43E3-85E5-2E156D1BE743}" destId="{EDA417A9-15C8-4E9B-A27E-C2FCBAFCF48F}" srcOrd="1" destOrd="0" presId="urn:microsoft.com/office/officeart/2005/8/layout/default"/>
    <dgm:cxn modelId="{4F178A6D-D8D0-45D9-9595-15BF7FCB941A}" type="presParOf" srcId="{015A10D6-7734-43E3-85E5-2E156D1BE743}" destId="{8A4BAADE-28C1-4A17-AA7A-DBACD7221494}" srcOrd="2" destOrd="0" presId="urn:microsoft.com/office/officeart/2005/8/layout/default"/>
    <dgm:cxn modelId="{DBD359A7-D7A7-404F-8C99-919FEAD9EFEB}" type="presParOf" srcId="{015A10D6-7734-43E3-85E5-2E156D1BE743}" destId="{B6AE8F75-C930-4229-9337-F504ABBDAAAF}" srcOrd="3" destOrd="0" presId="urn:microsoft.com/office/officeart/2005/8/layout/default"/>
    <dgm:cxn modelId="{0679B159-2E06-47E7-9EB0-65D95154C19D}" type="presParOf" srcId="{015A10D6-7734-43E3-85E5-2E156D1BE743}" destId="{DE07BE19-BB55-430E-8AC9-7E4E8CE5E154}" srcOrd="4" destOrd="0" presId="urn:microsoft.com/office/officeart/2005/8/layout/default"/>
    <dgm:cxn modelId="{9EA47498-3C9B-40C3-BA9A-31C3B8A6F226}" type="presParOf" srcId="{015A10D6-7734-43E3-85E5-2E156D1BE743}" destId="{9031771E-B9C9-4635-A2ED-C396D5225D71}" srcOrd="5" destOrd="0" presId="urn:microsoft.com/office/officeart/2005/8/layout/default"/>
    <dgm:cxn modelId="{9840BCE2-50F1-4F8C-B59D-51825F9FFADD}" type="presParOf" srcId="{015A10D6-7734-43E3-85E5-2E156D1BE743}" destId="{A2E4288E-4CAD-4C2C-968D-5CE96B881836}" srcOrd="6" destOrd="0" presId="urn:microsoft.com/office/officeart/2005/8/layout/default"/>
    <dgm:cxn modelId="{28ABC9A2-E945-4EB9-9B47-5FBFE602E50E}" type="presParOf" srcId="{015A10D6-7734-43E3-85E5-2E156D1BE743}" destId="{3512D143-0827-4D4C-ACB2-293751D0942B}" srcOrd="7" destOrd="0" presId="urn:microsoft.com/office/officeart/2005/8/layout/default"/>
    <dgm:cxn modelId="{01344CCE-39E5-42AA-BB23-C916FBB53D64}" type="presParOf" srcId="{015A10D6-7734-43E3-85E5-2E156D1BE743}" destId="{4D884E52-5F1B-4AAE-9FA5-4D5B5A210D23}" srcOrd="8" destOrd="0" presId="urn:microsoft.com/office/officeart/2005/8/layout/default"/>
    <dgm:cxn modelId="{7FAA9197-D236-4D2F-BFF1-361864EBA9A0}" type="presParOf" srcId="{015A10D6-7734-43E3-85E5-2E156D1BE743}" destId="{54EAB995-45D7-4816-A09B-3AE346433D78}" srcOrd="9" destOrd="0" presId="urn:microsoft.com/office/officeart/2005/8/layout/default"/>
    <dgm:cxn modelId="{B73C56B0-B60C-4576-A637-7069FE5CC9DD}" type="presParOf" srcId="{015A10D6-7734-43E3-85E5-2E156D1BE743}" destId="{7927093F-F7DF-4073-A8FC-631E670ADD91}" srcOrd="10" destOrd="0" presId="urn:microsoft.com/office/officeart/2005/8/layout/default"/>
    <dgm:cxn modelId="{A68C5C29-672E-4602-A50A-5BEA1E065A32}" type="presParOf" srcId="{015A10D6-7734-43E3-85E5-2E156D1BE743}" destId="{C7782173-A399-4133-81A3-ACDEB9162D34}" srcOrd="11" destOrd="0" presId="urn:microsoft.com/office/officeart/2005/8/layout/default"/>
    <dgm:cxn modelId="{17938B76-2295-4259-8260-030CE2B1E28D}" type="presParOf" srcId="{015A10D6-7734-43E3-85E5-2E156D1BE743}" destId="{0A5A903B-8045-4B09-B4DA-EB6B1DD14D60}" srcOrd="12" destOrd="0" presId="urn:microsoft.com/office/officeart/2005/8/layout/default"/>
    <dgm:cxn modelId="{B56FF024-0A33-4875-9B0A-6AF7D1CF1C4D}" type="presParOf" srcId="{015A10D6-7734-43E3-85E5-2E156D1BE743}" destId="{F365A1D3-0027-4875-95B6-E9002F95886E}" srcOrd="13" destOrd="0" presId="urn:microsoft.com/office/officeart/2005/8/layout/default"/>
    <dgm:cxn modelId="{593E6A78-5379-4ADD-BA4C-7437F6C90EB3}" type="presParOf" srcId="{015A10D6-7734-43E3-85E5-2E156D1BE743}" destId="{0036D92D-57A9-4DDB-A6AA-DB855AC7E39B}" srcOrd="14" destOrd="0" presId="urn:microsoft.com/office/officeart/2005/8/layout/default"/>
    <dgm:cxn modelId="{5AE2CF8C-AD3B-48B1-840C-1F038DBD9806}" type="presParOf" srcId="{015A10D6-7734-43E3-85E5-2E156D1BE743}" destId="{6062D8AC-5961-47DB-A270-36F673DD7F25}" srcOrd="15" destOrd="0" presId="urn:microsoft.com/office/officeart/2005/8/layout/default"/>
    <dgm:cxn modelId="{DB253B77-02E6-489A-A73C-C6E0E60DC8D2}" type="presParOf" srcId="{015A10D6-7734-43E3-85E5-2E156D1BE743}" destId="{6AE80950-6E41-4A81-A003-E90FAEAFE0AD}" srcOrd="16" destOrd="0" presId="urn:microsoft.com/office/officeart/2005/8/layout/default"/>
    <dgm:cxn modelId="{F71532EE-6AFA-4163-8013-5CB4776A7049}" type="presParOf" srcId="{015A10D6-7734-43E3-85E5-2E156D1BE743}" destId="{123BE34F-4D45-484B-9CE8-0453BC1615C5}" srcOrd="17" destOrd="0" presId="urn:microsoft.com/office/officeart/2005/8/layout/default"/>
    <dgm:cxn modelId="{8309A14A-BF5E-4A3B-9D2F-36369052A833}" type="presParOf" srcId="{015A10D6-7734-43E3-85E5-2E156D1BE743}" destId="{42E9322B-966B-4B14-9C99-8B849F6A1A7F}"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43752B-B38B-4B05-9495-81682FA3FE6C}" type="doc">
      <dgm:prSet loTypeId="urn:microsoft.com/office/officeart/2005/8/layout/arrow5" loCatId="relationship" qsTypeId="urn:microsoft.com/office/officeart/2005/8/quickstyle/simple1" qsCatId="simple" csTypeId="urn:microsoft.com/office/officeart/2005/8/colors/accent1_2" csCatId="accent1"/>
      <dgm:spPr/>
      <dgm:t>
        <a:bodyPr/>
        <a:lstStyle/>
        <a:p>
          <a:endParaRPr lang="en-US"/>
        </a:p>
      </dgm:t>
    </dgm:pt>
    <dgm:pt modelId="{D7699ACB-6B75-4472-BB21-B2A5E93DF67F}">
      <dgm:prSet/>
      <dgm:spPr/>
      <dgm:t>
        <a:bodyPr/>
        <a:lstStyle/>
        <a:p>
          <a:r>
            <a:rPr lang="en-US"/>
            <a:t>Taking charge of your own health</a:t>
          </a:r>
        </a:p>
      </dgm:t>
    </dgm:pt>
    <dgm:pt modelId="{B74DCDA3-3805-4464-BE28-639A4D14C722}" type="parTrans" cxnId="{EF701A1B-B9C0-4B7B-8028-66DFE5E5C79A}">
      <dgm:prSet/>
      <dgm:spPr/>
      <dgm:t>
        <a:bodyPr/>
        <a:lstStyle/>
        <a:p>
          <a:endParaRPr lang="en-US"/>
        </a:p>
      </dgm:t>
    </dgm:pt>
    <dgm:pt modelId="{A6A02355-722E-456B-B01E-329FA84D833F}" type="sibTrans" cxnId="{EF701A1B-B9C0-4B7B-8028-66DFE5E5C79A}">
      <dgm:prSet/>
      <dgm:spPr/>
      <dgm:t>
        <a:bodyPr/>
        <a:lstStyle/>
        <a:p>
          <a:endParaRPr lang="en-US"/>
        </a:p>
      </dgm:t>
    </dgm:pt>
    <dgm:pt modelId="{A11A6210-0142-4D2A-93C4-E67B53C016B5}">
      <dgm:prSet/>
      <dgm:spPr/>
      <dgm:t>
        <a:bodyPr/>
        <a:lstStyle/>
        <a:p>
          <a:r>
            <a:rPr lang="en-US"/>
            <a:t>Setting up supports</a:t>
          </a:r>
        </a:p>
      </dgm:t>
    </dgm:pt>
    <dgm:pt modelId="{77279651-A6DA-4CF3-BF3E-68703B8646F7}" type="parTrans" cxnId="{5F21350E-B401-4918-9264-4E2A59D9E4A3}">
      <dgm:prSet/>
      <dgm:spPr/>
      <dgm:t>
        <a:bodyPr/>
        <a:lstStyle/>
        <a:p>
          <a:endParaRPr lang="en-US"/>
        </a:p>
      </dgm:t>
    </dgm:pt>
    <dgm:pt modelId="{FCF90DCC-92B0-4AB7-A952-775FD55645D2}" type="sibTrans" cxnId="{5F21350E-B401-4918-9264-4E2A59D9E4A3}">
      <dgm:prSet/>
      <dgm:spPr/>
      <dgm:t>
        <a:bodyPr/>
        <a:lstStyle/>
        <a:p>
          <a:endParaRPr lang="en-US"/>
        </a:p>
      </dgm:t>
    </dgm:pt>
    <dgm:pt modelId="{6F02A634-D65F-4EB8-9F3B-67E088C94656}">
      <dgm:prSet/>
      <dgm:spPr/>
      <dgm:t>
        <a:bodyPr/>
        <a:lstStyle/>
        <a:p>
          <a:r>
            <a:rPr lang="en-US"/>
            <a:t>Taking care of you</a:t>
          </a:r>
        </a:p>
      </dgm:t>
    </dgm:pt>
    <dgm:pt modelId="{3857B019-8059-4943-A349-C6B5B55C455B}" type="parTrans" cxnId="{850457BC-1C21-4157-ACBA-808BCB547688}">
      <dgm:prSet/>
      <dgm:spPr/>
      <dgm:t>
        <a:bodyPr/>
        <a:lstStyle/>
        <a:p>
          <a:endParaRPr lang="en-US"/>
        </a:p>
      </dgm:t>
    </dgm:pt>
    <dgm:pt modelId="{D3E18C0C-DC9C-4481-92AD-C148397B3112}" type="sibTrans" cxnId="{850457BC-1C21-4157-ACBA-808BCB547688}">
      <dgm:prSet/>
      <dgm:spPr/>
      <dgm:t>
        <a:bodyPr/>
        <a:lstStyle/>
        <a:p>
          <a:endParaRPr lang="en-US"/>
        </a:p>
      </dgm:t>
    </dgm:pt>
    <dgm:pt modelId="{C83CE571-1FDD-444D-BBA1-53D54FC84794}">
      <dgm:prSet/>
      <dgm:spPr/>
      <dgm:t>
        <a:bodyPr/>
        <a:lstStyle/>
        <a:p>
          <a:r>
            <a:rPr lang="en-US"/>
            <a:t>‘Bracketing’  - pause; put an issue aside for a time</a:t>
          </a:r>
        </a:p>
      </dgm:t>
    </dgm:pt>
    <dgm:pt modelId="{963B7BAA-DAF0-45D5-B3A5-DB02C6E5A739}" type="parTrans" cxnId="{EEAAD590-11EB-4DF2-A3D4-7F287253BAB0}">
      <dgm:prSet/>
      <dgm:spPr/>
      <dgm:t>
        <a:bodyPr/>
        <a:lstStyle/>
        <a:p>
          <a:endParaRPr lang="en-US"/>
        </a:p>
      </dgm:t>
    </dgm:pt>
    <dgm:pt modelId="{47460E35-D710-4307-B0AC-03317CEDB577}" type="sibTrans" cxnId="{EEAAD590-11EB-4DF2-A3D4-7F287253BAB0}">
      <dgm:prSet/>
      <dgm:spPr/>
      <dgm:t>
        <a:bodyPr/>
        <a:lstStyle/>
        <a:p>
          <a:endParaRPr lang="en-US"/>
        </a:p>
      </dgm:t>
    </dgm:pt>
    <dgm:pt modelId="{92C33978-ACFD-4AB2-930F-8A224279226B}">
      <dgm:prSet/>
      <dgm:spPr/>
      <dgm:t>
        <a:bodyPr/>
        <a:lstStyle/>
        <a:p>
          <a:r>
            <a:rPr lang="en-US"/>
            <a:t>Disclosing</a:t>
          </a:r>
        </a:p>
      </dgm:t>
    </dgm:pt>
    <dgm:pt modelId="{CAFFCA79-80DE-4186-8937-BBE9C175F699}" type="parTrans" cxnId="{1A5BDCF7-C1BB-46E4-92EC-AC90F32B35DD}">
      <dgm:prSet/>
      <dgm:spPr/>
      <dgm:t>
        <a:bodyPr/>
        <a:lstStyle/>
        <a:p>
          <a:endParaRPr lang="en-US"/>
        </a:p>
      </dgm:t>
    </dgm:pt>
    <dgm:pt modelId="{D85BA96D-33D2-4179-99E7-D4E60AD7A778}" type="sibTrans" cxnId="{1A5BDCF7-C1BB-46E4-92EC-AC90F32B35DD}">
      <dgm:prSet/>
      <dgm:spPr/>
      <dgm:t>
        <a:bodyPr/>
        <a:lstStyle/>
        <a:p>
          <a:endParaRPr lang="en-US"/>
        </a:p>
      </dgm:t>
    </dgm:pt>
    <dgm:pt modelId="{4A87FB79-2B88-451C-B8AD-3C55DEC96E66}">
      <dgm:prSet/>
      <dgm:spPr/>
      <dgm:t>
        <a:bodyPr/>
        <a:lstStyle/>
        <a:p>
          <a:r>
            <a:rPr lang="en-US"/>
            <a:t>Reflection</a:t>
          </a:r>
        </a:p>
      </dgm:t>
    </dgm:pt>
    <dgm:pt modelId="{79D49D4E-18E6-4510-B2CF-3A668E184B3F}" type="parTrans" cxnId="{4149539C-EEB9-47CE-93D7-DEC56334745E}">
      <dgm:prSet/>
      <dgm:spPr/>
      <dgm:t>
        <a:bodyPr/>
        <a:lstStyle/>
        <a:p>
          <a:endParaRPr lang="en-US"/>
        </a:p>
      </dgm:t>
    </dgm:pt>
    <dgm:pt modelId="{B8E05361-FE3E-4297-B5A2-2FC0CD34E0C6}" type="sibTrans" cxnId="{4149539C-EEB9-47CE-93D7-DEC56334745E}">
      <dgm:prSet/>
      <dgm:spPr/>
      <dgm:t>
        <a:bodyPr/>
        <a:lstStyle/>
        <a:p>
          <a:endParaRPr lang="en-US"/>
        </a:p>
      </dgm:t>
    </dgm:pt>
    <dgm:pt modelId="{10C96473-AC90-4D01-AB10-C9DA02BDDE77}">
      <dgm:prSet/>
      <dgm:spPr/>
      <dgm:t>
        <a:bodyPr/>
        <a:lstStyle/>
        <a:p>
          <a:r>
            <a:rPr lang="en-US"/>
            <a:t>Having a personal life</a:t>
          </a:r>
        </a:p>
      </dgm:t>
    </dgm:pt>
    <dgm:pt modelId="{847AFEC3-DA51-416B-8043-6C839DDB3BC7}" type="parTrans" cxnId="{AFC3AAA8-839F-46F2-89AE-F6A588119BCE}">
      <dgm:prSet/>
      <dgm:spPr/>
      <dgm:t>
        <a:bodyPr/>
        <a:lstStyle/>
        <a:p>
          <a:endParaRPr lang="en-US"/>
        </a:p>
      </dgm:t>
    </dgm:pt>
    <dgm:pt modelId="{64AB010F-1758-4691-A6F1-6A534D2CCB87}" type="sibTrans" cxnId="{AFC3AAA8-839F-46F2-89AE-F6A588119BCE}">
      <dgm:prSet/>
      <dgm:spPr/>
      <dgm:t>
        <a:bodyPr/>
        <a:lstStyle/>
        <a:p>
          <a:endParaRPr lang="en-US"/>
        </a:p>
      </dgm:t>
    </dgm:pt>
    <dgm:pt modelId="{5D284061-541B-4757-840B-36A0CA0BD7AD}" type="pres">
      <dgm:prSet presAssocID="{EB43752B-B38B-4B05-9495-81682FA3FE6C}" presName="diagram" presStyleCnt="0">
        <dgm:presLayoutVars>
          <dgm:dir/>
          <dgm:resizeHandles val="exact"/>
        </dgm:presLayoutVars>
      </dgm:prSet>
      <dgm:spPr/>
    </dgm:pt>
    <dgm:pt modelId="{9A6B38CF-D618-42C7-BFBF-0070944EB02A}" type="pres">
      <dgm:prSet presAssocID="{D7699ACB-6B75-4472-BB21-B2A5E93DF67F}" presName="arrow" presStyleLbl="node1" presStyleIdx="0" presStyleCnt="7">
        <dgm:presLayoutVars>
          <dgm:bulletEnabled val="1"/>
        </dgm:presLayoutVars>
      </dgm:prSet>
      <dgm:spPr/>
    </dgm:pt>
    <dgm:pt modelId="{807D6FC9-C5E3-425C-B840-3DD19DB1E7E4}" type="pres">
      <dgm:prSet presAssocID="{A11A6210-0142-4D2A-93C4-E67B53C016B5}" presName="arrow" presStyleLbl="node1" presStyleIdx="1" presStyleCnt="7">
        <dgm:presLayoutVars>
          <dgm:bulletEnabled val="1"/>
        </dgm:presLayoutVars>
      </dgm:prSet>
      <dgm:spPr/>
    </dgm:pt>
    <dgm:pt modelId="{75E96E5E-8B3E-483B-B405-4C9B77EA2510}" type="pres">
      <dgm:prSet presAssocID="{6F02A634-D65F-4EB8-9F3B-67E088C94656}" presName="arrow" presStyleLbl="node1" presStyleIdx="2" presStyleCnt="7">
        <dgm:presLayoutVars>
          <dgm:bulletEnabled val="1"/>
        </dgm:presLayoutVars>
      </dgm:prSet>
      <dgm:spPr/>
    </dgm:pt>
    <dgm:pt modelId="{87D1003C-DAA2-4A6D-82AA-B2E113D0886F}" type="pres">
      <dgm:prSet presAssocID="{C83CE571-1FDD-444D-BBA1-53D54FC84794}" presName="arrow" presStyleLbl="node1" presStyleIdx="3" presStyleCnt="7">
        <dgm:presLayoutVars>
          <dgm:bulletEnabled val="1"/>
        </dgm:presLayoutVars>
      </dgm:prSet>
      <dgm:spPr/>
    </dgm:pt>
    <dgm:pt modelId="{42486CF8-A941-4A62-B433-447554428462}" type="pres">
      <dgm:prSet presAssocID="{92C33978-ACFD-4AB2-930F-8A224279226B}" presName="arrow" presStyleLbl="node1" presStyleIdx="4" presStyleCnt="7">
        <dgm:presLayoutVars>
          <dgm:bulletEnabled val="1"/>
        </dgm:presLayoutVars>
      </dgm:prSet>
      <dgm:spPr/>
    </dgm:pt>
    <dgm:pt modelId="{86493766-7986-4A7C-A4D4-6DB3359D1712}" type="pres">
      <dgm:prSet presAssocID="{4A87FB79-2B88-451C-B8AD-3C55DEC96E66}" presName="arrow" presStyleLbl="node1" presStyleIdx="5" presStyleCnt="7">
        <dgm:presLayoutVars>
          <dgm:bulletEnabled val="1"/>
        </dgm:presLayoutVars>
      </dgm:prSet>
      <dgm:spPr/>
    </dgm:pt>
    <dgm:pt modelId="{065088BC-E61B-4B94-9067-1416F0251465}" type="pres">
      <dgm:prSet presAssocID="{10C96473-AC90-4D01-AB10-C9DA02BDDE77}" presName="arrow" presStyleLbl="node1" presStyleIdx="6" presStyleCnt="7">
        <dgm:presLayoutVars>
          <dgm:bulletEnabled val="1"/>
        </dgm:presLayoutVars>
      </dgm:prSet>
      <dgm:spPr/>
    </dgm:pt>
  </dgm:ptLst>
  <dgm:cxnLst>
    <dgm:cxn modelId="{58567101-829F-41EC-A2BB-D4D68ACC8F14}" type="presOf" srcId="{C83CE571-1FDD-444D-BBA1-53D54FC84794}" destId="{87D1003C-DAA2-4A6D-82AA-B2E113D0886F}" srcOrd="0" destOrd="0" presId="urn:microsoft.com/office/officeart/2005/8/layout/arrow5"/>
    <dgm:cxn modelId="{5F21350E-B401-4918-9264-4E2A59D9E4A3}" srcId="{EB43752B-B38B-4B05-9495-81682FA3FE6C}" destId="{A11A6210-0142-4D2A-93C4-E67B53C016B5}" srcOrd="1" destOrd="0" parTransId="{77279651-A6DA-4CF3-BF3E-68703B8646F7}" sibTransId="{FCF90DCC-92B0-4AB7-A952-775FD55645D2}"/>
    <dgm:cxn modelId="{0D4EDC0F-7DE1-48F6-B41E-D5BDEE4A7A13}" type="presOf" srcId="{4A87FB79-2B88-451C-B8AD-3C55DEC96E66}" destId="{86493766-7986-4A7C-A4D4-6DB3359D1712}" srcOrd="0" destOrd="0" presId="urn:microsoft.com/office/officeart/2005/8/layout/arrow5"/>
    <dgm:cxn modelId="{531E5E14-4E56-4B33-A39C-BDAADDFC97D2}" type="presOf" srcId="{D7699ACB-6B75-4472-BB21-B2A5E93DF67F}" destId="{9A6B38CF-D618-42C7-BFBF-0070944EB02A}" srcOrd="0" destOrd="0" presId="urn:microsoft.com/office/officeart/2005/8/layout/arrow5"/>
    <dgm:cxn modelId="{EF701A1B-B9C0-4B7B-8028-66DFE5E5C79A}" srcId="{EB43752B-B38B-4B05-9495-81682FA3FE6C}" destId="{D7699ACB-6B75-4472-BB21-B2A5E93DF67F}" srcOrd="0" destOrd="0" parTransId="{B74DCDA3-3805-4464-BE28-639A4D14C722}" sibTransId="{A6A02355-722E-456B-B01E-329FA84D833F}"/>
    <dgm:cxn modelId="{B9B23730-25F6-42B3-A130-96CED9CD64D6}" type="presOf" srcId="{A11A6210-0142-4D2A-93C4-E67B53C016B5}" destId="{807D6FC9-C5E3-425C-B840-3DD19DB1E7E4}" srcOrd="0" destOrd="0" presId="urn:microsoft.com/office/officeart/2005/8/layout/arrow5"/>
    <dgm:cxn modelId="{6549D332-16EF-484B-B8C6-BE44E032E66B}" type="presOf" srcId="{EB43752B-B38B-4B05-9495-81682FA3FE6C}" destId="{5D284061-541B-4757-840B-36A0CA0BD7AD}" srcOrd="0" destOrd="0" presId="urn:microsoft.com/office/officeart/2005/8/layout/arrow5"/>
    <dgm:cxn modelId="{E70B5F35-DCAA-4A26-A310-CD101839AB41}" type="presOf" srcId="{10C96473-AC90-4D01-AB10-C9DA02BDDE77}" destId="{065088BC-E61B-4B94-9067-1416F0251465}" srcOrd="0" destOrd="0" presId="urn:microsoft.com/office/officeart/2005/8/layout/arrow5"/>
    <dgm:cxn modelId="{873E7E76-BC87-4ED7-95B7-69451E51C49B}" type="presOf" srcId="{6F02A634-D65F-4EB8-9F3B-67E088C94656}" destId="{75E96E5E-8B3E-483B-B405-4C9B77EA2510}" srcOrd="0" destOrd="0" presId="urn:microsoft.com/office/officeart/2005/8/layout/arrow5"/>
    <dgm:cxn modelId="{EEAAD590-11EB-4DF2-A3D4-7F287253BAB0}" srcId="{EB43752B-B38B-4B05-9495-81682FA3FE6C}" destId="{C83CE571-1FDD-444D-BBA1-53D54FC84794}" srcOrd="3" destOrd="0" parTransId="{963B7BAA-DAF0-45D5-B3A5-DB02C6E5A739}" sibTransId="{47460E35-D710-4307-B0AC-03317CEDB577}"/>
    <dgm:cxn modelId="{4149539C-EEB9-47CE-93D7-DEC56334745E}" srcId="{EB43752B-B38B-4B05-9495-81682FA3FE6C}" destId="{4A87FB79-2B88-451C-B8AD-3C55DEC96E66}" srcOrd="5" destOrd="0" parTransId="{79D49D4E-18E6-4510-B2CF-3A668E184B3F}" sibTransId="{B8E05361-FE3E-4297-B5A2-2FC0CD34E0C6}"/>
    <dgm:cxn modelId="{AFC3AAA8-839F-46F2-89AE-F6A588119BCE}" srcId="{EB43752B-B38B-4B05-9495-81682FA3FE6C}" destId="{10C96473-AC90-4D01-AB10-C9DA02BDDE77}" srcOrd="6" destOrd="0" parTransId="{847AFEC3-DA51-416B-8043-6C839DDB3BC7}" sibTransId="{64AB010F-1758-4691-A6F1-6A534D2CCB87}"/>
    <dgm:cxn modelId="{850457BC-1C21-4157-ACBA-808BCB547688}" srcId="{EB43752B-B38B-4B05-9495-81682FA3FE6C}" destId="{6F02A634-D65F-4EB8-9F3B-67E088C94656}" srcOrd="2" destOrd="0" parTransId="{3857B019-8059-4943-A349-C6B5B55C455B}" sibTransId="{D3E18C0C-DC9C-4481-92AD-C148397B3112}"/>
    <dgm:cxn modelId="{60A6D5D1-3FBE-4571-AA39-DCC7EC11CA5E}" type="presOf" srcId="{92C33978-ACFD-4AB2-930F-8A224279226B}" destId="{42486CF8-A941-4A62-B433-447554428462}" srcOrd="0" destOrd="0" presId="urn:microsoft.com/office/officeart/2005/8/layout/arrow5"/>
    <dgm:cxn modelId="{1A5BDCF7-C1BB-46E4-92EC-AC90F32B35DD}" srcId="{EB43752B-B38B-4B05-9495-81682FA3FE6C}" destId="{92C33978-ACFD-4AB2-930F-8A224279226B}" srcOrd="4" destOrd="0" parTransId="{CAFFCA79-80DE-4186-8937-BBE9C175F699}" sibTransId="{D85BA96D-33D2-4179-99E7-D4E60AD7A778}"/>
    <dgm:cxn modelId="{F0CB05FF-CAB6-44B9-9F0E-B36D705439B9}" type="presParOf" srcId="{5D284061-541B-4757-840B-36A0CA0BD7AD}" destId="{9A6B38CF-D618-42C7-BFBF-0070944EB02A}" srcOrd="0" destOrd="0" presId="urn:microsoft.com/office/officeart/2005/8/layout/arrow5"/>
    <dgm:cxn modelId="{23297B89-BEB6-4336-8307-2BDA0641446F}" type="presParOf" srcId="{5D284061-541B-4757-840B-36A0CA0BD7AD}" destId="{807D6FC9-C5E3-425C-B840-3DD19DB1E7E4}" srcOrd="1" destOrd="0" presId="urn:microsoft.com/office/officeart/2005/8/layout/arrow5"/>
    <dgm:cxn modelId="{A4A3CB65-414C-4E96-B0C0-27C107D46785}" type="presParOf" srcId="{5D284061-541B-4757-840B-36A0CA0BD7AD}" destId="{75E96E5E-8B3E-483B-B405-4C9B77EA2510}" srcOrd="2" destOrd="0" presId="urn:microsoft.com/office/officeart/2005/8/layout/arrow5"/>
    <dgm:cxn modelId="{1DC0B642-ECEC-4564-9342-37B3142477F5}" type="presParOf" srcId="{5D284061-541B-4757-840B-36A0CA0BD7AD}" destId="{87D1003C-DAA2-4A6D-82AA-B2E113D0886F}" srcOrd="3" destOrd="0" presId="urn:microsoft.com/office/officeart/2005/8/layout/arrow5"/>
    <dgm:cxn modelId="{36DA8B71-EAE9-4046-95E7-2408191EB290}" type="presParOf" srcId="{5D284061-541B-4757-840B-36A0CA0BD7AD}" destId="{42486CF8-A941-4A62-B433-447554428462}" srcOrd="4" destOrd="0" presId="urn:microsoft.com/office/officeart/2005/8/layout/arrow5"/>
    <dgm:cxn modelId="{4BCDF228-7E1D-43C3-97F5-CE3B81B2D0CE}" type="presParOf" srcId="{5D284061-541B-4757-840B-36A0CA0BD7AD}" destId="{86493766-7986-4A7C-A4D4-6DB3359D1712}" srcOrd="5" destOrd="0" presId="urn:microsoft.com/office/officeart/2005/8/layout/arrow5"/>
    <dgm:cxn modelId="{6EEC0246-30A3-4A90-8330-8CA68114F43D}" type="presParOf" srcId="{5D284061-541B-4757-840B-36A0CA0BD7AD}" destId="{065088BC-E61B-4B94-9067-1416F0251465}" srcOrd="6" destOrd="0" presId="urn:microsoft.com/office/officeart/2005/8/layout/arrow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7905D5-4A01-4145-97DE-831CAC33D817}">
      <dsp:nvSpPr>
        <dsp:cNvPr id="0" name=""/>
        <dsp:cNvSpPr/>
      </dsp:nvSpPr>
      <dsp:spPr>
        <a:xfrm>
          <a:off x="487917" y="1086600"/>
          <a:ext cx="1338187" cy="1338187"/>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0108FB-EDA5-42B5-B0FB-C98A086EECB3}">
      <dsp:nvSpPr>
        <dsp:cNvPr id="0" name=""/>
        <dsp:cNvSpPr/>
      </dsp:nvSpPr>
      <dsp:spPr>
        <a:xfrm>
          <a:off x="773105" y="1371788"/>
          <a:ext cx="767812" cy="767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6DA276-46AF-4267-9914-F9DC563D9869}">
      <dsp:nvSpPr>
        <dsp:cNvPr id="0" name=""/>
        <dsp:cNvSpPr/>
      </dsp:nvSpPr>
      <dsp:spPr>
        <a:xfrm>
          <a:off x="60136" y="2841600"/>
          <a:ext cx="21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dirty="0">
              <a:latin typeface="Centaur" panose="02030504050205020304" pitchFamily="18" charset="0"/>
            </a:rPr>
            <a:t>Mental (focusing your mind) </a:t>
          </a:r>
        </a:p>
      </dsp:txBody>
      <dsp:txXfrm>
        <a:off x="60136" y="2841600"/>
        <a:ext cx="2193750" cy="720000"/>
      </dsp:txXfrm>
    </dsp:sp>
    <dsp:sp modelId="{94F16174-1F44-48C7-A025-BC7EF20A1E51}">
      <dsp:nvSpPr>
        <dsp:cNvPr id="0" name=""/>
        <dsp:cNvSpPr/>
      </dsp:nvSpPr>
      <dsp:spPr>
        <a:xfrm>
          <a:off x="3065573" y="1086600"/>
          <a:ext cx="1338187" cy="1338187"/>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39E299-E00F-4CA1-9847-8B95FB822992}">
      <dsp:nvSpPr>
        <dsp:cNvPr id="0" name=""/>
        <dsp:cNvSpPr/>
      </dsp:nvSpPr>
      <dsp:spPr>
        <a:xfrm>
          <a:off x="3350761" y="1371788"/>
          <a:ext cx="767812" cy="7678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9D12EF-7E81-4A07-834F-4F10A1535F78}">
      <dsp:nvSpPr>
        <dsp:cNvPr id="0" name=""/>
        <dsp:cNvSpPr/>
      </dsp:nvSpPr>
      <dsp:spPr>
        <a:xfrm>
          <a:off x="2637792" y="2841600"/>
          <a:ext cx="21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dirty="0">
              <a:latin typeface="Centaur" panose="02030504050205020304" pitchFamily="18" charset="0"/>
            </a:rPr>
            <a:t>Physical (focusing your senses) </a:t>
          </a:r>
        </a:p>
      </dsp:txBody>
      <dsp:txXfrm>
        <a:off x="2637792" y="2841600"/>
        <a:ext cx="2193750" cy="720000"/>
      </dsp:txXfrm>
    </dsp:sp>
    <dsp:sp modelId="{876A4B68-A28C-4C63-9ABF-B82F5C63DB18}">
      <dsp:nvSpPr>
        <dsp:cNvPr id="0" name=""/>
        <dsp:cNvSpPr/>
      </dsp:nvSpPr>
      <dsp:spPr>
        <a:xfrm>
          <a:off x="5643230" y="1086600"/>
          <a:ext cx="1338187" cy="1338187"/>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CCC2EF-DCB1-44FB-9BC0-9C1351269699}">
      <dsp:nvSpPr>
        <dsp:cNvPr id="0" name=""/>
        <dsp:cNvSpPr/>
      </dsp:nvSpPr>
      <dsp:spPr>
        <a:xfrm>
          <a:off x="5928417" y="1371788"/>
          <a:ext cx="767812" cy="7678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0FAFE7-53E0-43E9-A30C-28574CE8E5E7}">
      <dsp:nvSpPr>
        <dsp:cNvPr id="0" name=""/>
        <dsp:cNvSpPr/>
      </dsp:nvSpPr>
      <dsp:spPr>
        <a:xfrm>
          <a:off x="5215448" y="2841600"/>
          <a:ext cx="2193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dirty="0">
              <a:latin typeface="Centaur" panose="02030504050205020304" pitchFamily="18" charset="0"/>
            </a:rPr>
            <a:t>Soothing (talking to yourself in a very kind way)</a:t>
          </a:r>
        </a:p>
      </dsp:txBody>
      <dsp:txXfrm>
        <a:off x="5215448" y="2841600"/>
        <a:ext cx="21937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A73EBC-CE2E-4437-9FA9-7737A140E8B6}">
      <dsp:nvSpPr>
        <dsp:cNvPr id="0" name=""/>
        <dsp:cNvSpPr/>
      </dsp:nvSpPr>
      <dsp:spPr>
        <a:xfrm>
          <a:off x="3475475" y="2215"/>
          <a:ext cx="825912" cy="5368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latin typeface="Centaur" panose="02030504050205020304" pitchFamily="18" charset="0"/>
            </a:rPr>
            <a:t>Obligations and agreements</a:t>
          </a:r>
        </a:p>
      </dsp:txBody>
      <dsp:txXfrm>
        <a:off x="3501681" y="28421"/>
        <a:ext cx="773500" cy="484430"/>
      </dsp:txXfrm>
    </dsp:sp>
    <dsp:sp modelId="{765D05BF-8C20-4F56-BCFE-721D2CDBF222}">
      <dsp:nvSpPr>
        <dsp:cNvPr id="0" name=""/>
        <dsp:cNvSpPr/>
      </dsp:nvSpPr>
      <dsp:spPr>
        <a:xfrm>
          <a:off x="1828708" y="270637"/>
          <a:ext cx="4119446" cy="4119446"/>
        </a:xfrm>
        <a:custGeom>
          <a:avLst/>
          <a:gdLst/>
          <a:ahLst/>
          <a:cxnLst/>
          <a:rect l="0" t="0" r="0" b="0"/>
          <a:pathLst>
            <a:path>
              <a:moveTo>
                <a:pt x="2575700" y="65675"/>
              </a:moveTo>
              <a:arcTo wR="2059723" hR="2059723" stAng="17070455" swAng="53198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AF6FFD8-DF31-482B-8832-1745266D2FF5}">
      <dsp:nvSpPr>
        <dsp:cNvPr id="0" name=""/>
        <dsp:cNvSpPr/>
      </dsp:nvSpPr>
      <dsp:spPr>
        <a:xfrm>
          <a:off x="4799440" y="484099"/>
          <a:ext cx="825912" cy="5368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latin typeface="Centaur" panose="02030504050205020304" pitchFamily="18" charset="0"/>
            </a:rPr>
            <a:t>When HIV is part of your volunteer role</a:t>
          </a:r>
        </a:p>
      </dsp:txBody>
      <dsp:txXfrm>
        <a:off x="4825646" y="510305"/>
        <a:ext cx="773500" cy="484430"/>
      </dsp:txXfrm>
    </dsp:sp>
    <dsp:sp modelId="{495900E7-EC64-4CF4-8915-DC2B429A726D}">
      <dsp:nvSpPr>
        <dsp:cNvPr id="0" name=""/>
        <dsp:cNvSpPr/>
      </dsp:nvSpPr>
      <dsp:spPr>
        <a:xfrm>
          <a:off x="1828708" y="270637"/>
          <a:ext cx="4119446" cy="4119446"/>
        </a:xfrm>
        <a:custGeom>
          <a:avLst/>
          <a:gdLst/>
          <a:ahLst/>
          <a:cxnLst/>
          <a:rect l="0" t="0" r="0" b="0"/>
          <a:pathLst>
            <a:path>
              <a:moveTo>
                <a:pt x="3743966" y="874065"/>
              </a:moveTo>
              <a:arcTo wR="2059723" hR="2059723" stAng="19491335" swAng="78714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D8D8B9D-4983-4ED4-9053-2AB315CC51E7}">
      <dsp:nvSpPr>
        <dsp:cNvPr id="0" name=""/>
        <dsp:cNvSpPr/>
      </dsp:nvSpPr>
      <dsp:spPr>
        <a:xfrm>
          <a:off x="5503907" y="1704271"/>
          <a:ext cx="825912" cy="5368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Centaur" panose="02030504050205020304" pitchFamily="18" charset="0"/>
            </a:rPr>
            <a:t>Self care as a Volunteer</a:t>
          </a:r>
        </a:p>
      </dsp:txBody>
      <dsp:txXfrm>
        <a:off x="5530113" y="1730477"/>
        <a:ext cx="773500" cy="484430"/>
      </dsp:txXfrm>
    </dsp:sp>
    <dsp:sp modelId="{FBA8CAF1-ED83-47A5-A9A2-349853910143}">
      <dsp:nvSpPr>
        <dsp:cNvPr id="0" name=""/>
        <dsp:cNvSpPr/>
      </dsp:nvSpPr>
      <dsp:spPr>
        <a:xfrm>
          <a:off x="1828708" y="270637"/>
          <a:ext cx="4119446" cy="4119446"/>
        </a:xfrm>
        <a:custGeom>
          <a:avLst/>
          <a:gdLst/>
          <a:ahLst/>
          <a:cxnLst/>
          <a:rect l="0" t="0" r="0" b="0"/>
          <a:pathLst>
            <a:path>
              <a:moveTo>
                <a:pt x="4117762" y="2142983"/>
              </a:moveTo>
              <a:arcTo wR="2059723" hR="2059723" stAng="21739002" swAng="87475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B991CAD-EE7E-408F-B754-3157BE9EF788}">
      <dsp:nvSpPr>
        <dsp:cNvPr id="0" name=""/>
        <dsp:cNvSpPr/>
      </dsp:nvSpPr>
      <dsp:spPr>
        <a:xfrm>
          <a:off x="5259248" y="3091800"/>
          <a:ext cx="825912" cy="5368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Confidentiality and </a:t>
          </a:r>
          <a:r>
            <a:rPr lang="en-US" sz="800" kern="1200" dirty="0">
              <a:latin typeface="Centaur" panose="02030504050205020304" pitchFamily="18" charset="0"/>
            </a:rPr>
            <a:t>community</a:t>
          </a:r>
        </a:p>
      </dsp:txBody>
      <dsp:txXfrm>
        <a:off x="5285454" y="3118006"/>
        <a:ext cx="773500" cy="484430"/>
      </dsp:txXfrm>
    </dsp:sp>
    <dsp:sp modelId="{0B23EEF3-4AE3-4E00-A06C-2D85A509392D}">
      <dsp:nvSpPr>
        <dsp:cNvPr id="0" name=""/>
        <dsp:cNvSpPr/>
      </dsp:nvSpPr>
      <dsp:spPr>
        <a:xfrm>
          <a:off x="1826900" y="272868"/>
          <a:ext cx="4119446" cy="4119446"/>
        </a:xfrm>
        <a:custGeom>
          <a:avLst/>
          <a:gdLst/>
          <a:ahLst/>
          <a:cxnLst/>
          <a:rect l="0" t="0" r="0" b="0"/>
          <a:pathLst>
            <a:path>
              <a:moveTo>
                <a:pt x="3575396" y="3454424"/>
              </a:moveTo>
              <a:arcTo wR="2059723" hR="2059723" stAng="2557189" swAng="65727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A2EADA6-A5F1-4D5F-B96B-BB7357EE48A1}">
      <dsp:nvSpPr>
        <dsp:cNvPr id="0" name=""/>
        <dsp:cNvSpPr/>
      </dsp:nvSpPr>
      <dsp:spPr>
        <a:xfrm>
          <a:off x="4176466" y="3999661"/>
          <a:ext cx="825912" cy="5368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Centaur" panose="02030504050205020304" pitchFamily="18" charset="0"/>
            </a:rPr>
            <a:t>Boundaries</a:t>
          </a:r>
        </a:p>
      </dsp:txBody>
      <dsp:txXfrm>
        <a:off x="4202672" y="4025867"/>
        <a:ext cx="773500" cy="484430"/>
      </dsp:txXfrm>
    </dsp:sp>
    <dsp:sp modelId="{21CFB3CE-D534-4FFE-9E73-20B352DF1CF4}">
      <dsp:nvSpPr>
        <dsp:cNvPr id="0" name=""/>
        <dsp:cNvSpPr/>
      </dsp:nvSpPr>
      <dsp:spPr>
        <a:xfrm>
          <a:off x="1831897" y="271095"/>
          <a:ext cx="4119446" cy="4119446"/>
        </a:xfrm>
        <a:custGeom>
          <a:avLst/>
          <a:gdLst/>
          <a:ahLst/>
          <a:cxnLst/>
          <a:rect l="0" t="0" r="0" b="0"/>
          <a:pathLst>
            <a:path>
              <a:moveTo>
                <a:pt x="2229383" y="4112446"/>
              </a:moveTo>
              <a:arcTo wR="2059723" hR="2059723" stAng="5116510" swAng="58359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1CE7FCF-018A-46BD-90BC-FA86B647F67D}">
      <dsp:nvSpPr>
        <dsp:cNvPr id="0" name=""/>
        <dsp:cNvSpPr/>
      </dsp:nvSpPr>
      <dsp:spPr>
        <a:xfrm>
          <a:off x="2771009" y="3997445"/>
          <a:ext cx="825912" cy="5368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latin typeface="Centaur" panose="02030504050205020304" pitchFamily="18" charset="0"/>
            </a:rPr>
            <a:t>Being a volunteer who is a PHA</a:t>
          </a:r>
        </a:p>
      </dsp:txBody>
      <dsp:txXfrm>
        <a:off x="2797215" y="4023651"/>
        <a:ext cx="773500" cy="484430"/>
      </dsp:txXfrm>
    </dsp:sp>
    <dsp:sp modelId="{C7AF9008-404B-43F0-A6D3-66A110A0A664}">
      <dsp:nvSpPr>
        <dsp:cNvPr id="0" name=""/>
        <dsp:cNvSpPr/>
      </dsp:nvSpPr>
      <dsp:spPr>
        <a:xfrm>
          <a:off x="1828708" y="270637"/>
          <a:ext cx="4119446" cy="4119446"/>
        </a:xfrm>
        <a:custGeom>
          <a:avLst/>
          <a:gdLst/>
          <a:ahLst/>
          <a:cxnLst/>
          <a:rect l="0" t="0" r="0" b="0"/>
          <a:pathLst>
            <a:path>
              <a:moveTo>
                <a:pt x="835879" y="3716426"/>
              </a:moveTo>
              <a:arcTo wR="2059723" hR="2059723" stAng="7587246" swAng="65237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314E4BD-DFDF-45B5-8F43-3A0518428448}">
      <dsp:nvSpPr>
        <dsp:cNvPr id="0" name=""/>
        <dsp:cNvSpPr/>
      </dsp:nvSpPr>
      <dsp:spPr>
        <a:xfrm>
          <a:off x="1691703" y="3091800"/>
          <a:ext cx="825912" cy="5368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latin typeface="Centaur" panose="02030504050205020304" pitchFamily="18" charset="0"/>
            </a:rPr>
            <a:t>Wearing hats of volunteer and service receiver</a:t>
          </a:r>
        </a:p>
      </dsp:txBody>
      <dsp:txXfrm>
        <a:off x="1717909" y="3118006"/>
        <a:ext cx="773500" cy="484430"/>
      </dsp:txXfrm>
    </dsp:sp>
    <dsp:sp modelId="{83324801-AF83-4A61-A5B9-EAD17BAA4F5C}">
      <dsp:nvSpPr>
        <dsp:cNvPr id="0" name=""/>
        <dsp:cNvSpPr/>
      </dsp:nvSpPr>
      <dsp:spPr>
        <a:xfrm>
          <a:off x="1828708" y="270637"/>
          <a:ext cx="4119446" cy="4119446"/>
        </a:xfrm>
        <a:custGeom>
          <a:avLst/>
          <a:gdLst/>
          <a:ahLst/>
          <a:cxnLst/>
          <a:rect l="0" t="0" r="0" b="0"/>
          <a:pathLst>
            <a:path>
              <a:moveTo>
                <a:pt x="88909" y="2658347"/>
              </a:moveTo>
              <a:arcTo wR="2059723" hR="2059723" stAng="9786247" swAng="87475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50FF11E-C22C-4C77-9B8A-F8FE23E8DC16}">
      <dsp:nvSpPr>
        <dsp:cNvPr id="0" name=""/>
        <dsp:cNvSpPr/>
      </dsp:nvSpPr>
      <dsp:spPr>
        <a:xfrm>
          <a:off x="1447044" y="1704271"/>
          <a:ext cx="825912" cy="5368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a:latin typeface="Centaur" panose="02030504050205020304" pitchFamily="18" charset="0"/>
            </a:rPr>
            <a:t>Ownership</a:t>
          </a:r>
        </a:p>
      </dsp:txBody>
      <dsp:txXfrm>
        <a:off x="1473250" y="1730477"/>
        <a:ext cx="773500" cy="484430"/>
      </dsp:txXfrm>
    </dsp:sp>
    <dsp:sp modelId="{D933F37B-7147-4C6D-8BB3-7DDE60ADE415}">
      <dsp:nvSpPr>
        <dsp:cNvPr id="0" name=""/>
        <dsp:cNvSpPr/>
      </dsp:nvSpPr>
      <dsp:spPr>
        <a:xfrm>
          <a:off x="1828708" y="270637"/>
          <a:ext cx="4119446" cy="4119446"/>
        </a:xfrm>
        <a:custGeom>
          <a:avLst/>
          <a:gdLst/>
          <a:ahLst/>
          <a:cxnLst/>
          <a:rect l="0" t="0" r="0" b="0"/>
          <a:pathLst>
            <a:path>
              <a:moveTo>
                <a:pt x="150323" y="1287289"/>
              </a:moveTo>
              <a:arcTo wR="2059723" hR="2059723" stAng="12121526" swAng="78714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EC68E98-DC39-4FC7-8075-B60C82FD815B}">
      <dsp:nvSpPr>
        <dsp:cNvPr id="0" name=""/>
        <dsp:cNvSpPr/>
      </dsp:nvSpPr>
      <dsp:spPr>
        <a:xfrm>
          <a:off x="2151511" y="484099"/>
          <a:ext cx="825912" cy="5368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latin typeface="Centaur" panose="02030504050205020304" pitchFamily="18" charset="0"/>
            </a:rPr>
            <a:t>Maintaining balance</a:t>
          </a:r>
        </a:p>
      </dsp:txBody>
      <dsp:txXfrm>
        <a:off x="2177717" y="510305"/>
        <a:ext cx="773500" cy="484430"/>
      </dsp:txXfrm>
    </dsp:sp>
    <dsp:sp modelId="{7A0B44C3-C4AD-4F0C-BF8B-0DAA717B9516}">
      <dsp:nvSpPr>
        <dsp:cNvPr id="0" name=""/>
        <dsp:cNvSpPr/>
      </dsp:nvSpPr>
      <dsp:spPr>
        <a:xfrm>
          <a:off x="1828708" y="270637"/>
          <a:ext cx="4119446" cy="4119446"/>
        </a:xfrm>
        <a:custGeom>
          <a:avLst/>
          <a:gdLst/>
          <a:ahLst/>
          <a:cxnLst/>
          <a:rect l="0" t="0" r="0" b="0"/>
          <a:pathLst>
            <a:path>
              <a:moveTo>
                <a:pt x="1242567" y="169031"/>
              </a:moveTo>
              <a:arcTo wR="2059723" hR="2059723" stAng="14797561" swAng="53198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2B8D55-44E5-43EB-B327-67BBE0F206F7}">
      <dsp:nvSpPr>
        <dsp:cNvPr id="0" name=""/>
        <dsp:cNvSpPr/>
      </dsp:nvSpPr>
      <dsp:spPr>
        <a:xfrm>
          <a:off x="919816" y="144"/>
          <a:ext cx="1829863" cy="10979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entaur" panose="02030504050205020304" pitchFamily="18" charset="0"/>
            </a:rPr>
            <a:t>Working as a volunteer in an agency is a formal and mutual agreement on</a:t>
          </a:r>
        </a:p>
      </dsp:txBody>
      <dsp:txXfrm>
        <a:off x="919816" y="144"/>
        <a:ext cx="1829863" cy="1097918"/>
      </dsp:txXfrm>
    </dsp:sp>
    <dsp:sp modelId="{8A4BAADE-28C1-4A17-AA7A-DBACD7221494}">
      <dsp:nvSpPr>
        <dsp:cNvPr id="0" name=""/>
        <dsp:cNvSpPr/>
      </dsp:nvSpPr>
      <dsp:spPr>
        <a:xfrm>
          <a:off x="2932666" y="144"/>
          <a:ext cx="1829863" cy="10979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entaur" panose="02030504050205020304" pitchFamily="18" charset="0"/>
            </a:rPr>
            <a:t>The work to be done and the role you will play</a:t>
          </a:r>
        </a:p>
      </dsp:txBody>
      <dsp:txXfrm>
        <a:off x="2932666" y="144"/>
        <a:ext cx="1829863" cy="1097918"/>
      </dsp:txXfrm>
    </dsp:sp>
    <dsp:sp modelId="{DE07BE19-BB55-430E-8AC9-7E4E8CE5E154}">
      <dsp:nvSpPr>
        <dsp:cNvPr id="0" name=""/>
        <dsp:cNvSpPr/>
      </dsp:nvSpPr>
      <dsp:spPr>
        <a:xfrm>
          <a:off x="4945516" y="144"/>
          <a:ext cx="1829863" cy="10979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entaur" panose="02030504050205020304" pitchFamily="18" charset="0"/>
            </a:rPr>
            <a:t>Your responsibilities</a:t>
          </a:r>
        </a:p>
      </dsp:txBody>
      <dsp:txXfrm>
        <a:off x="4945516" y="144"/>
        <a:ext cx="1829863" cy="1097918"/>
      </dsp:txXfrm>
    </dsp:sp>
    <dsp:sp modelId="{A2E4288E-4CAD-4C2C-968D-5CE96B881836}">
      <dsp:nvSpPr>
        <dsp:cNvPr id="0" name=""/>
        <dsp:cNvSpPr/>
      </dsp:nvSpPr>
      <dsp:spPr>
        <a:xfrm>
          <a:off x="919816" y="1281049"/>
          <a:ext cx="1829863" cy="10979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entaur" panose="02030504050205020304" pitchFamily="18" charset="0"/>
            </a:rPr>
            <a:t>The agency’s responsibilities</a:t>
          </a:r>
        </a:p>
      </dsp:txBody>
      <dsp:txXfrm>
        <a:off x="919816" y="1281049"/>
        <a:ext cx="1829863" cy="1097918"/>
      </dsp:txXfrm>
    </dsp:sp>
    <dsp:sp modelId="{4D884E52-5F1B-4AAE-9FA5-4D5B5A210D23}">
      <dsp:nvSpPr>
        <dsp:cNvPr id="0" name=""/>
        <dsp:cNvSpPr/>
      </dsp:nvSpPr>
      <dsp:spPr>
        <a:xfrm>
          <a:off x="2932666" y="1281049"/>
          <a:ext cx="1829863" cy="10979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entaur" panose="02030504050205020304" pitchFamily="18" charset="0"/>
            </a:rPr>
            <a:t>Resources to do the job</a:t>
          </a:r>
        </a:p>
      </dsp:txBody>
      <dsp:txXfrm>
        <a:off x="2932666" y="1281049"/>
        <a:ext cx="1829863" cy="1097918"/>
      </dsp:txXfrm>
    </dsp:sp>
    <dsp:sp modelId="{7927093F-F7DF-4073-A8FC-631E670ADD91}">
      <dsp:nvSpPr>
        <dsp:cNvPr id="0" name=""/>
        <dsp:cNvSpPr/>
      </dsp:nvSpPr>
      <dsp:spPr>
        <a:xfrm>
          <a:off x="4896549" y="1251240"/>
          <a:ext cx="1829863" cy="10979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entaur" panose="02030504050205020304" pitchFamily="18" charset="0"/>
            </a:rPr>
            <a:t>Hours of work</a:t>
          </a:r>
        </a:p>
      </dsp:txBody>
      <dsp:txXfrm>
        <a:off x="4896549" y="1251240"/>
        <a:ext cx="1829863" cy="1097918"/>
      </dsp:txXfrm>
    </dsp:sp>
    <dsp:sp modelId="{0A5A903B-8045-4B09-B4DA-EB6B1DD14D60}">
      <dsp:nvSpPr>
        <dsp:cNvPr id="0" name=""/>
        <dsp:cNvSpPr/>
      </dsp:nvSpPr>
      <dsp:spPr>
        <a:xfrm>
          <a:off x="919816" y="2561953"/>
          <a:ext cx="1829863" cy="10979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entaur" panose="02030504050205020304" pitchFamily="18" charset="0"/>
            </a:rPr>
            <a:t>Who supervises or supports you</a:t>
          </a:r>
        </a:p>
      </dsp:txBody>
      <dsp:txXfrm>
        <a:off x="919816" y="2561953"/>
        <a:ext cx="1829863" cy="1097918"/>
      </dsp:txXfrm>
    </dsp:sp>
    <dsp:sp modelId="{0036D92D-57A9-4DDB-A6AA-DB855AC7E39B}">
      <dsp:nvSpPr>
        <dsp:cNvPr id="0" name=""/>
        <dsp:cNvSpPr/>
      </dsp:nvSpPr>
      <dsp:spPr>
        <a:xfrm>
          <a:off x="2932666" y="2561953"/>
          <a:ext cx="1829863" cy="10979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entaur" panose="02030504050205020304" pitchFamily="18" charset="0"/>
            </a:rPr>
            <a:t>How you will get feedback on your work</a:t>
          </a:r>
        </a:p>
      </dsp:txBody>
      <dsp:txXfrm>
        <a:off x="2932666" y="2561953"/>
        <a:ext cx="1829863" cy="1097918"/>
      </dsp:txXfrm>
    </dsp:sp>
    <dsp:sp modelId="{6AE80950-6E41-4A81-A003-E90FAEAFE0AD}">
      <dsp:nvSpPr>
        <dsp:cNvPr id="0" name=""/>
        <dsp:cNvSpPr/>
      </dsp:nvSpPr>
      <dsp:spPr>
        <a:xfrm>
          <a:off x="4945516" y="2561953"/>
          <a:ext cx="1829863" cy="10979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entaur" panose="02030504050205020304" pitchFamily="18" charset="0"/>
            </a:rPr>
            <a:t>How to handle concerns you or the agency has</a:t>
          </a:r>
        </a:p>
      </dsp:txBody>
      <dsp:txXfrm>
        <a:off x="4945516" y="2561953"/>
        <a:ext cx="1829863" cy="1097918"/>
      </dsp:txXfrm>
    </dsp:sp>
    <dsp:sp modelId="{42E9322B-966B-4B14-9C99-8B849F6A1A7F}">
      <dsp:nvSpPr>
        <dsp:cNvPr id="0" name=""/>
        <dsp:cNvSpPr/>
      </dsp:nvSpPr>
      <dsp:spPr>
        <a:xfrm>
          <a:off x="2932666" y="3842858"/>
          <a:ext cx="1829863" cy="10979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Centaur" panose="02030504050205020304" pitchFamily="18" charset="0"/>
            </a:rPr>
            <a:t>Policies and practices the agency has for all.</a:t>
          </a:r>
        </a:p>
      </dsp:txBody>
      <dsp:txXfrm>
        <a:off x="2932666" y="3842858"/>
        <a:ext cx="1829863" cy="10979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B38CF-D618-42C7-BFBF-0070944EB02A}">
      <dsp:nvSpPr>
        <dsp:cNvPr id="0" name=""/>
        <dsp:cNvSpPr/>
      </dsp:nvSpPr>
      <dsp:spPr>
        <a:xfrm>
          <a:off x="3117738" y="83"/>
          <a:ext cx="1325362" cy="1325362"/>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kern="1200"/>
            <a:t>Taking charge of your own health</a:t>
          </a:r>
        </a:p>
      </dsp:txBody>
      <dsp:txXfrm>
        <a:off x="3449079" y="83"/>
        <a:ext cx="662681" cy="1093424"/>
      </dsp:txXfrm>
    </dsp:sp>
    <dsp:sp modelId="{807D6FC9-C5E3-425C-B840-3DD19DB1E7E4}">
      <dsp:nvSpPr>
        <dsp:cNvPr id="0" name=""/>
        <dsp:cNvSpPr/>
      </dsp:nvSpPr>
      <dsp:spPr>
        <a:xfrm rot="3085714">
          <a:off x="4527196" y="678842"/>
          <a:ext cx="1325362" cy="1325362"/>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kern="1200"/>
            <a:t>Setting up supports</a:t>
          </a:r>
        </a:p>
      </dsp:txBody>
      <dsp:txXfrm rot="-5400000">
        <a:off x="4733834" y="937877"/>
        <a:ext cx="1093424" cy="662681"/>
      </dsp:txXfrm>
    </dsp:sp>
    <dsp:sp modelId="{75E96E5E-8B3E-483B-B405-4C9B77EA2510}">
      <dsp:nvSpPr>
        <dsp:cNvPr id="0" name=""/>
        <dsp:cNvSpPr/>
      </dsp:nvSpPr>
      <dsp:spPr>
        <a:xfrm rot="6171429">
          <a:off x="4875303" y="2204000"/>
          <a:ext cx="1325362" cy="1325362"/>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kern="1200"/>
            <a:t>Taking care of you</a:t>
          </a:r>
        </a:p>
      </dsp:txBody>
      <dsp:txXfrm rot="-5400000">
        <a:off x="5104334" y="2561146"/>
        <a:ext cx="1093424" cy="662681"/>
      </dsp:txXfrm>
    </dsp:sp>
    <dsp:sp modelId="{87D1003C-DAA2-4A6D-82AA-B2E113D0886F}">
      <dsp:nvSpPr>
        <dsp:cNvPr id="0" name=""/>
        <dsp:cNvSpPr/>
      </dsp:nvSpPr>
      <dsp:spPr>
        <a:xfrm rot="9257143">
          <a:off x="3899928" y="3427082"/>
          <a:ext cx="1325362" cy="1325362"/>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kern="1200"/>
            <a:t>‘Bracketing’  - pause; put an issue aside for a time</a:t>
          </a:r>
        </a:p>
      </dsp:txBody>
      <dsp:txXfrm rot="10800000">
        <a:off x="4281585" y="3647536"/>
        <a:ext cx="662681" cy="1093424"/>
      </dsp:txXfrm>
    </dsp:sp>
    <dsp:sp modelId="{42486CF8-A941-4A62-B433-447554428462}">
      <dsp:nvSpPr>
        <dsp:cNvPr id="0" name=""/>
        <dsp:cNvSpPr/>
      </dsp:nvSpPr>
      <dsp:spPr>
        <a:xfrm rot="12342857">
          <a:off x="2335548" y="3427082"/>
          <a:ext cx="1325362" cy="1325362"/>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kern="1200"/>
            <a:t>Disclosing</a:t>
          </a:r>
        </a:p>
      </dsp:txBody>
      <dsp:txXfrm rot="10800000">
        <a:off x="2616571" y="3647535"/>
        <a:ext cx="662681" cy="1093424"/>
      </dsp:txXfrm>
    </dsp:sp>
    <dsp:sp modelId="{86493766-7986-4A7C-A4D4-6DB3359D1712}">
      <dsp:nvSpPr>
        <dsp:cNvPr id="0" name=""/>
        <dsp:cNvSpPr/>
      </dsp:nvSpPr>
      <dsp:spPr>
        <a:xfrm rot="15428571">
          <a:off x="1360174" y="2204000"/>
          <a:ext cx="1325362" cy="1325362"/>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kern="1200"/>
            <a:t>Reflection</a:t>
          </a:r>
        </a:p>
      </dsp:txBody>
      <dsp:txXfrm rot="5400000">
        <a:off x="1363082" y="2561145"/>
        <a:ext cx="1093424" cy="662681"/>
      </dsp:txXfrm>
    </dsp:sp>
    <dsp:sp modelId="{065088BC-E61B-4B94-9067-1416F0251465}">
      <dsp:nvSpPr>
        <dsp:cNvPr id="0" name=""/>
        <dsp:cNvSpPr/>
      </dsp:nvSpPr>
      <dsp:spPr>
        <a:xfrm rot="18514286">
          <a:off x="1708281" y="678842"/>
          <a:ext cx="1325362" cy="1325362"/>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kern="1200"/>
            <a:t>Having a personal life</a:t>
          </a:r>
        </a:p>
      </dsp:txBody>
      <dsp:txXfrm rot="5400000">
        <a:off x="1733583" y="937876"/>
        <a:ext cx="1093424" cy="662681"/>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583" cy="480389"/>
          </a:xfrm>
          <a:prstGeom prst="rect">
            <a:avLst/>
          </a:prstGeom>
        </p:spPr>
        <p:txBody>
          <a:bodyPr vert="horz" lIns="94852" tIns="47425" rIns="94852" bIns="47425" rtlCol="0"/>
          <a:lstStyle>
            <a:lvl1pPr algn="l">
              <a:defRPr sz="1200"/>
            </a:lvl1pPr>
          </a:lstStyle>
          <a:p>
            <a:endParaRPr lang="en-US" dirty="0"/>
          </a:p>
        </p:txBody>
      </p:sp>
      <p:sp>
        <p:nvSpPr>
          <p:cNvPr id="3" name="Date Placeholder 2"/>
          <p:cNvSpPr>
            <a:spLocks noGrp="1"/>
          </p:cNvSpPr>
          <p:nvPr>
            <p:ph type="dt" sz="quarter" idx="1"/>
          </p:nvPr>
        </p:nvSpPr>
        <p:spPr>
          <a:xfrm>
            <a:off x="4142961" y="0"/>
            <a:ext cx="3170583" cy="480389"/>
          </a:xfrm>
          <a:prstGeom prst="rect">
            <a:avLst/>
          </a:prstGeom>
        </p:spPr>
        <p:txBody>
          <a:bodyPr vert="horz" lIns="94852" tIns="47425" rIns="94852" bIns="47425" rtlCol="0"/>
          <a:lstStyle>
            <a:lvl1pPr algn="r">
              <a:defRPr sz="1200"/>
            </a:lvl1pPr>
          </a:lstStyle>
          <a:p>
            <a:fld id="{461AA7C3-2CA9-4F37-8A81-B4087DE7960C}" type="datetimeFigureOut">
              <a:rPr lang="en-US" smtClean="0"/>
              <a:t>12/10/2022</a:t>
            </a:fld>
            <a:endParaRPr lang="en-US" dirty="0"/>
          </a:p>
        </p:txBody>
      </p:sp>
      <p:sp>
        <p:nvSpPr>
          <p:cNvPr id="4" name="Footer Placeholder 3"/>
          <p:cNvSpPr>
            <a:spLocks noGrp="1"/>
          </p:cNvSpPr>
          <p:nvPr>
            <p:ph type="ftr" sz="quarter" idx="2"/>
          </p:nvPr>
        </p:nvSpPr>
        <p:spPr>
          <a:xfrm>
            <a:off x="1" y="9119172"/>
            <a:ext cx="3170583" cy="480389"/>
          </a:xfrm>
          <a:prstGeom prst="rect">
            <a:avLst/>
          </a:prstGeom>
        </p:spPr>
        <p:txBody>
          <a:bodyPr vert="horz" lIns="94852" tIns="47425" rIns="94852" bIns="4742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2961" y="9119172"/>
            <a:ext cx="3170583" cy="480389"/>
          </a:xfrm>
          <a:prstGeom prst="rect">
            <a:avLst/>
          </a:prstGeom>
        </p:spPr>
        <p:txBody>
          <a:bodyPr vert="horz" lIns="94852" tIns="47425" rIns="94852" bIns="47425" rtlCol="0" anchor="b"/>
          <a:lstStyle>
            <a:lvl1pPr algn="r">
              <a:defRPr sz="1200"/>
            </a:lvl1pPr>
          </a:lstStyle>
          <a:p>
            <a:fld id="{DF5C401A-99A6-4712-A9A4-FB4AE9A5B75F}" type="slidenum">
              <a:rPr lang="en-US" smtClean="0"/>
              <a:t>‹#›</a:t>
            </a:fld>
            <a:endParaRPr lang="en-US" dirty="0"/>
          </a:p>
        </p:txBody>
      </p:sp>
    </p:spTree>
    <p:extLst>
      <p:ext uri="{BB962C8B-B14F-4D97-AF65-F5344CB8AC3E}">
        <p14:creationId xmlns:p14="http://schemas.microsoft.com/office/powerpoint/2010/main" val="40587616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3" name="Shape 33"/>
          <p:cNvSpPr>
            <a:spLocks noGrp="1"/>
          </p:cNvSpPr>
          <p:nvPr>
            <p:ph type="body" sz="quarter" idx="1"/>
          </p:nvPr>
        </p:nvSpPr>
        <p:spPr>
          <a:xfrm>
            <a:off x="975361" y="4560571"/>
            <a:ext cx="5364480" cy="4320540"/>
          </a:xfrm>
          <a:prstGeom prst="rect">
            <a:avLst/>
          </a:prstGeom>
        </p:spPr>
        <p:txBody>
          <a:bodyPr lIns="96647" tIns="48324" rIns="96647" bIns="48324"/>
          <a:lstStyle/>
          <a:p>
            <a:pPr lvl="0"/>
            <a:endParaRPr/>
          </a:p>
        </p:txBody>
      </p:sp>
      <p:sp>
        <p:nvSpPr>
          <p:cNvPr id="2" name="Footer Placeholder 1">
            <a:extLst>
              <a:ext uri="{FF2B5EF4-FFF2-40B4-BE49-F238E27FC236}">
                <a16:creationId xmlns:a16="http://schemas.microsoft.com/office/drawing/2014/main" id="{A4014C1D-CAF4-435A-B047-3E4E2526E2AE}"/>
              </a:ext>
            </a:extLst>
          </p:cNvPr>
          <p:cNvSpPr>
            <a:spLocks noGrp="1"/>
          </p:cNvSpPr>
          <p:nvPr>
            <p:ph type="ftr" sz="quarter" idx="4"/>
          </p:nvPr>
        </p:nvSpPr>
        <p:spPr>
          <a:xfrm>
            <a:off x="0" y="9121080"/>
            <a:ext cx="5364480" cy="480120"/>
          </a:xfrm>
          <a:prstGeom prst="rect">
            <a:avLst/>
          </a:prstGeom>
        </p:spPr>
        <p:txBody>
          <a:bodyPr vert="horz" lIns="91440" tIns="45720" rIns="91440" bIns="45720" rtlCol="0" anchor="b"/>
          <a:lstStyle>
            <a:lvl1pPr algn="l">
              <a:defRPr sz="1200"/>
            </a:lvl1pPr>
          </a:lstStyle>
          <a:p>
            <a:r>
              <a:rPr lang="en-CA" dirty="0"/>
              <a:t>THN VTP – MOD #8 – You &amp; the Agency – Handout #1 – Slides &amp; Notes</a:t>
            </a:r>
          </a:p>
        </p:txBody>
      </p:sp>
      <p:sp>
        <p:nvSpPr>
          <p:cNvPr id="3" name="Slide Image Placeholder 2">
            <a:extLst>
              <a:ext uri="{FF2B5EF4-FFF2-40B4-BE49-F238E27FC236}">
                <a16:creationId xmlns:a16="http://schemas.microsoft.com/office/drawing/2014/main" id="{37E4B53C-3FF2-46E7-B15E-6DBC83BC2C4D}"/>
              </a:ext>
            </a:extLst>
          </p:cNvPr>
          <p:cNvSpPr>
            <a:spLocks noGrp="1" noRot="1" noChangeAspect="1"/>
          </p:cNvSpPr>
          <p:nvPr>
            <p:ph type="sldImg" idx="2"/>
          </p:nvPr>
        </p:nvSpPr>
        <p:spPr>
          <a:xfrm>
            <a:off x="1557338" y="1200150"/>
            <a:ext cx="4200525" cy="3240088"/>
          </a:xfrm>
          <a:prstGeom prst="rect">
            <a:avLst/>
          </a:prstGeom>
          <a:noFill/>
          <a:ln w="12700">
            <a:solidFill>
              <a:prstClr val="black"/>
            </a:solidFill>
          </a:ln>
        </p:spPr>
        <p:txBody>
          <a:bodyPr vert="horz" lIns="91440" tIns="45720" rIns="91440" bIns="45720" rtlCol="0" anchor="ctr"/>
          <a:lstStyle/>
          <a:p>
            <a:endParaRPr lang="en-CA"/>
          </a:p>
        </p:txBody>
      </p:sp>
    </p:spTree>
    <p:extLst>
      <p:ext uri="{BB962C8B-B14F-4D97-AF65-F5344CB8AC3E}">
        <p14:creationId xmlns:p14="http://schemas.microsoft.com/office/powerpoint/2010/main" val="1593229410"/>
      </p:ext>
    </p:extLst>
  </p:cSld>
  <p:clrMap bg1="lt1" tx1="dk1" bg2="lt2" tx2="dk2" accent1="accent1" accent2="accent2" accent3="accent3" accent4="accent4" accent5="accent5" accent6="accent6" hlink="hlink" folHlink="folHlink"/>
  <p:hf hdr="0" dt="0"/>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positivepsychology.com/benefits-of-yoga/"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4" name="Footer Placeholder 3">
            <a:extLst>
              <a:ext uri="{FF2B5EF4-FFF2-40B4-BE49-F238E27FC236}">
                <a16:creationId xmlns:a16="http://schemas.microsoft.com/office/drawing/2014/main" id="{30C7111F-D3E7-4337-8B47-117C8894DB82}"/>
              </a:ext>
            </a:extLst>
          </p:cNvPr>
          <p:cNvSpPr>
            <a:spLocks noGrp="1"/>
          </p:cNvSpPr>
          <p:nvPr>
            <p:ph type="ftr" sz="quarter" idx="4"/>
          </p:nvPr>
        </p:nvSpPr>
        <p:spPr/>
        <p:txBody>
          <a:bodyPr/>
          <a:lstStyle/>
          <a:p>
            <a:r>
              <a:rPr lang="en-CA" dirty="0"/>
              <a:t>THN VTP – MOD #8 – You and the Agency – Handout #1 – Slides &amp; Notes</a:t>
            </a:r>
          </a:p>
        </p:txBody>
      </p:sp>
    </p:spTree>
    <p:extLst>
      <p:ext uri="{BB962C8B-B14F-4D97-AF65-F5344CB8AC3E}">
        <p14:creationId xmlns:p14="http://schemas.microsoft.com/office/powerpoint/2010/main" val="1531740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3" name="Notes Placeholder 2"/>
          <p:cNvSpPr>
            <a:spLocks noGrp="1"/>
          </p:cNvSpPr>
          <p:nvPr>
            <p:ph type="body" idx="1"/>
          </p:nvPr>
        </p:nvSpPr>
        <p:spPr>
          <a:xfrm>
            <a:off x="1323975" y="4560571"/>
            <a:ext cx="4667250" cy="4320540"/>
          </a:xfrm>
        </p:spPr>
        <p:txBody>
          <a:bodyPr/>
          <a:lstStyle/>
          <a:p>
            <a:pPr marL="0" indent="0">
              <a:buFontTx/>
              <a:buNone/>
            </a:pPr>
            <a:r>
              <a:rPr lang="en-US" sz="1200" b="1" dirty="0"/>
              <a:t>S</a:t>
            </a:r>
          </a:p>
          <a:p>
            <a:r>
              <a:rPr lang="en-US" sz="1200" dirty="0"/>
              <a:t>Has anyone had the experience of thinking they were acting as an ally and learning that it wasn’t received in the manner intended?</a:t>
            </a:r>
          </a:p>
          <a:p>
            <a:r>
              <a:rPr lang="en-US" sz="1200" dirty="0"/>
              <a:t>Ensuring client-</a:t>
            </a:r>
            <a:r>
              <a:rPr lang="en-US" sz="1200" dirty="0" err="1"/>
              <a:t>centred</a:t>
            </a:r>
            <a:r>
              <a:rPr lang="en-US" sz="1200" dirty="0"/>
              <a:t> (not taking away person’s AGENCY)</a:t>
            </a:r>
          </a:p>
          <a:p>
            <a:r>
              <a:rPr lang="en-US" sz="1200" dirty="0"/>
              <a:t>Assumption of how to be an ally focusing on one ally link but missing the many other key aspects – </a:t>
            </a:r>
          </a:p>
          <a:p>
            <a:r>
              <a:rPr lang="en-US" sz="1200" dirty="0"/>
              <a:t>Some examples: long-term survivors/newer diagnosis; COVID-19 loss; racial identity;  </a:t>
            </a:r>
          </a:p>
          <a:p>
            <a:r>
              <a:rPr lang="en-US" sz="1200" dirty="0"/>
              <a:t>Active listening</a:t>
            </a:r>
          </a:p>
          <a:p>
            <a:r>
              <a:rPr lang="en-US" sz="1200" dirty="0"/>
              <a:t>Asking and being open to learn</a:t>
            </a:r>
          </a:p>
          <a:p>
            <a:r>
              <a:rPr lang="en-US" sz="1200" dirty="0"/>
              <a:t>How can I support you and what do you need rather than assuming I know what you need.</a:t>
            </a:r>
          </a:p>
        </p:txBody>
      </p:sp>
      <p:sp>
        <p:nvSpPr>
          <p:cNvPr id="4" name="Footer Placeholder 3">
            <a:extLst>
              <a:ext uri="{FF2B5EF4-FFF2-40B4-BE49-F238E27FC236}">
                <a16:creationId xmlns:a16="http://schemas.microsoft.com/office/drawing/2014/main" id="{C3B9BD34-992B-4B9E-8F41-246D01A4318B}"/>
              </a:ext>
            </a:extLst>
          </p:cNvPr>
          <p:cNvSpPr>
            <a:spLocks noGrp="1"/>
          </p:cNvSpPr>
          <p:nvPr>
            <p:ph type="ftr" sz="quarter" idx="4"/>
          </p:nvPr>
        </p:nvSpPr>
        <p:spPr/>
        <p:txBody>
          <a:bodyPr/>
          <a:lstStyle/>
          <a:p>
            <a:r>
              <a:rPr lang="en-CA"/>
              <a:t>THN VTP – MOD #8 – You and the Agency – Handout #1 – Slides &amp; Notes</a:t>
            </a:r>
            <a:endParaRPr lang="en-CA" dirty="0"/>
          </a:p>
        </p:txBody>
      </p:sp>
    </p:spTree>
    <p:extLst>
      <p:ext uri="{BB962C8B-B14F-4D97-AF65-F5344CB8AC3E}">
        <p14:creationId xmlns:p14="http://schemas.microsoft.com/office/powerpoint/2010/main" val="2227260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3" name="Notes Placeholder 2"/>
          <p:cNvSpPr>
            <a:spLocks noGrp="1"/>
          </p:cNvSpPr>
          <p:nvPr>
            <p:ph type="body" idx="1"/>
          </p:nvPr>
        </p:nvSpPr>
        <p:spPr>
          <a:xfrm>
            <a:off x="1323975" y="4560570"/>
            <a:ext cx="4667250" cy="3912438"/>
          </a:xfrm>
        </p:spPr>
        <p:txBody>
          <a:bodyPr/>
          <a:lstStyle/>
          <a:p>
            <a:pPr marL="180376" indent="-180376">
              <a:spcAft>
                <a:spcPts val="600"/>
              </a:spcAft>
              <a:buFont typeface="Arial"/>
              <a:buChar char="•"/>
            </a:pPr>
            <a:r>
              <a:rPr lang="en-US" sz="1400" dirty="0"/>
              <a:t>It is true what they say about taking care so that you can take care of others</a:t>
            </a:r>
          </a:p>
          <a:p>
            <a:pPr marL="180376" indent="-180376">
              <a:spcAft>
                <a:spcPts val="600"/>
              </a:spcAft>
              <a:buFont typeface="Arial"/>
              <a:buChar char="•"/>
            </a:pPr>
            <a:r>
              <a:rPr lang="en-US" sz="1400" dirty="0"/>
              <a:t>Having good</a:t>
            </a:r>
            <a:r>
              <a:rPr lang="en-US" sz="1400" baseline="0" dirty="0"/>
              <a:t> attention to your mind, body and spirit really is the base for bringing strong energy.</a:t>
            </a:r>
          </a:p>
          <a:p>
            <a:pPr marL="180376" indent="-180376">
              <a:spcAft>
                <a:spcPts val="600"/>
              </a:spcAft>
              <a:buFont typeface="Arial"/>
              <a:buChar char="•"/>
            </a:pPr>
            <a:r>
              <a:rPr lang="en-US" sz="1400" baseline="0" dirty="0"/>
              <a:t>If we ignore our own attentiveness to health, whether we are conscious of it or not, it will impact others</a:t>
            </a:r>
            <a:endParaRPr lang="en-US" sz="1400" dirty="0"/>
          </a:p>
          <a:p>
            <a:pPr marL="180376" indent="-180376">
              <a:spcAft>
                <a:spcPts val="600"/>
              </a:spcAft>
              <a:buFont typeface="Arial"/>
              <a:buChar char="•"/>
            </a:pPr>
            <a:r>
              <a:rPr lang="en-US" sz="1400" dirty="0"/>
              <a:t>You will come across lives and situations that are highly personal. Some will be wonderful and some will be stressful</a:t>
            </a:r>
          </a:p>
          <a:p>
            <a:pPr marL="180376" indent="-180376">
              <a:spcAft>
                <a:spcPts val="600"/>
              </a:spcAft>
              <a:buFont typeface="Arial"/>
              <a:buChar char="•"/>
            </a:pPr>
            <a:r>
              <a:rPr lang="en-US" sz="1400" i="0" dirty="0"/>
              <a:t>Seek opportunities to debrief after difficult situations with the Volunteer Coordinator, or Program Coordinator for program area</a:t>
            </a:r>
            <a:r>
              <a:rPr lang="en-US" sz="1400" i="0" baseline="0" dirty="0"/>
              <a:t> you are in.</a:t>
            </a:r>
            <a:r>
              <a:rPr lang="en-US" sz="1400" kern="1200" dirty="0">
                <a:solidFill>
                  <a:prstClr val="black"/>
                </a:solidFill>
              </a:rPr>
              <a:t> Perhaps also with volunteer peers while attending to confidentiality.</a:t>
            </a:r>
            <a:endParaRPr lang="en-US" sz="1400" i="0" baseline="0" dirty="0"/>
          </a:p>
          <a:p>
            <a:pPr marL="180376" indent="-180376">
              <a:spcAft>
                <a:spcPts val="600"/>
              </a:spcAft>
              <a:buFont typeface="Arial"/>
              <a:buChar char="•"/>
            </a:pPr>
            <a:endParaRPr lang="en-US" sz="1400" dirty="0"/>
          </a:p>
          <a:p>
            <a:pPr marL="180376" indent="-180376">
              <a:spcAft>
                <a:spcPts val="600"/>
              </a:spcAft>
              <a:buFont typeface="Arial"/>
              <a:buChar char="•"/>
            </a:pPr>
            <a:endParaRPr lang="en-US" sz="1400" dirty="0"/>
          </a:p>
          <a:p>
            <a:pPr marL="180376" indent="-180376">
              <a:spcAft>
                <a:spcPts val="600"/>
              </a:spcAft>
              <a:buFont typeface="Arial"/>
              <a:buChar char="•"/>
            </a:pPr>
            <a:endParaRPr lang="en-US" sz="1400" dirty="0"/>
          </a:p>
          <a:p>
            <a:pPr marL="180376" indent="-180376">
              <a:spcAft>
                <a:spcPts val="600"/>
              </a:spcAft>
              <a:buFont typeface="Arial"/>
              <a:buChar char="•"/>
            </a:pPr>
            <a:r>
              <a:rPr lang="en-US" sz="1400" dirty="0"/>
              <a:t>While the agency may support you to a certain extent, most find that having supports also outside the agency are</a:t>
            </a:r>
            <a:r>
              <a:rPr lang="en-US" sz="1400" baseline="0" dirty="0"/>
              <a:t> important – </a:t>
            </a:r>
            <a:r>
              <a:rPr lang="en-US" sz="1400" i="1" u="none" baseline="0" dirty="0"/>
              <a:t>but remember to share your own story and feelings, not the stories and feelings of others</a:t>
            </a:r>
          </a:p>
          <a:p>
            <a:pPr marL="180376" indent="-180376">
              <a:spcAft>
                <a:spcPts val="600"/>
              </a:spcAft>
              <a:buFont typeface="Arial"/>
              <a:buChar char="•"/>
            </a:pPr>
            <a:r>
              <a:rPr lang="en-US" sz="1400" baseline="0" dirty="0"/>
              <a:t>Taking care of you requires your attention. We can forget this sometimes. This includes not only your HIV care, but your energy and interests. This way you will be able to have a more fulfilled time as a volunteer.</a:t>
            </a:r>
          </a:p>
          <a:p>
            <a:pPr marL="180376" indent="-180376">
              <a:spcAft>
                <a:spcPts val="600"/>
              </a:spcAft>
              <a:buFont typeface="Arial"/>
              <a:buChar char="•"/>
            </a:pPr>
            <a:r>
              <a:rPr lang="en-US" sz="1400" b="1" baseline="0" dirty="0"/>
              <a:t>Sometimes you will come across something that you cannot respond to immediately and your work is not finished. For example: in the middle of the work you’re doing, someone tells you something that you find upsetting and can take over your attention. Learn to hold this till later when you can get the support you need to discuss it with the Volunteer Coordinator.  </a:t>
            </a:r>
            <a:r>
              <a:rPr lang="en-US" sz="1400" b="1" i="0" baseline="0" dirty="0"/>
              <a:t>It </a:t>
            </a:r>
            <a:r>
              <a:rPr lang="en-US" sz="1400" b="1" baseline="0" dirty="0"/>
              <a:t>may be </a:t>
            </a:r>
            <a:r>
              <a:rPr lang="en-US" sz="1400" b="1" i="0" baseline="0" dirty="0"/>
              <a:t>a</a:t>
            </a:r>
            <a:r>
              <a:rPr lang="en-US" sz="1400" b="1" baseline="0" dirty="0"/>
              <a:t> confidentiality issue.</a:t>
            </a:r>
            <a:endParaRPr lang="en-US" sz="1400" b="1" strike="sngStrike" baseline="0" dirty="0"/>
          </a:p>
          <a:p>
            <a:pPr marL="180376" indent="-180376">
              <a:spcAft>
                <a:spcPts val="600"/>
              </a:spcAft>
              <a:buFont typeface="Arial"/>
              <a:buChar char="•"/>
            </a:pPr>
            <a:r>
              <a:rPr lang="en-US" sz="1400" baseline="0" dirty="0"/>
              <a:t>Disclosing your HIV status is entirely yours to decide. It is no guarantee that this will be kept confidential. Do this with care and after consideration.</a:t>
            </a:r>
          </a:p>
          <a:p>
            <a:pPr marL="180376" indent="-180376">
              <a:spcAft>
                <a:spcPts val="600"/>
              </a:spcAft>
              <a:buFont typeface="Arial"/>
              <a:buChar char="•"/>
            </a:pPr>
            <a:r>
              <a:rPr lang="en-US" sz="1400" baseline="0" dirty="0"/>
              <a:t>Take time out to reflect on your volunteer experience. Journal writing, taking time after working. All these help to deepen and make more meaning out of your time volunteering</a:t>
            </a:r>
          </a:p>
          <a:p>
            <a:pPr marL="180376" indent="-180376">
              <a:spcAft>
                <a:spcPts val="600"/>
              </a:spcAft>
              <a:buFont typeface="Arial"/>
              <a:buChar char="•"/>
            </a:pPr>
            <a:r>
              <a:rPr lang="en-US" sz="1400" baseline="0" dirty="0"/>
              <a:t>Many </a:t>
            </a:r>
            <a:r>
              <a:rPr lang="en-US" sz="1400" i="0" baseline="0" dirty="0"/>
              <a:t>volunteers, including </a:t>
            </a:r>
            <a:r>
              <a:rPr lang="en-US" sz="1400" baseline="0" dirty="0"/>
              <a:t>PHAs, make the relationship with the agency their main focus. This is good if it provides a step toward building community and building new relationships. </a:t>
            </a:r>
            <a:endParaRPr lang="en-US" sz="1400" i="1" baseline="0" dirty="0"/>
          </a:p>
          <a:p>
            <a:pPr marL="180376" indent="-180376">
              <a:spcAft>
                <a:spcPts val="600"/>
              </a:spcAft>
              <a:buFont typeface="Arial"/>
              <a:buChar char="•"/>
            </a:pPr>
            <a:r>
              <a:rPr lang="en-US" sz="1400" baseline="0" dirty="0"/>
              <a:t>However, it is only one part of you and the more joy you give yourself, the more joy that comes to others.</a:t>
            </a:r>
            <a:endParaRPr lang="en-US" sz="1400" dirty="0"/>
          </a:p>
        </p:txBody>
      </p:sp>
      <p:sp>
        <p:nvSpPr>
          <p:cNvPr id="4" name="Footer Placeholder 3">
            <a:extLst>
              <a:ext uri="{FF2B5EF4-FFF2-40B4-BE49-F238E27FC236}">
                <a16:creationId xmlns:a16="http://schemas.microsoft.com/office/drawing/2014/main" id="{846ADDE3-42E2-41BD-83D9-CDAF91071E58}"/>
              </a:ext>
            </a:extLst>
          </p:cNvPr>
          <p:cNvSpPr>
            <a:spLocks noGrp="1"/>
          </p:cNvSpPr>
          <p:nvPr>
            <p:ph type="ftr" sz="quarter" idx="4"/>
          </p:nvPr>
        </p:nvSpPr>
        <p:spPr/>
        <p:txBody>
          <a:bodyPr/>
          <a:lstStyle/>
          <a:p>
            <a:r>
              <a:rPr lang="en-CA"/>
              <a:t>THN VTP – MOD #8 – You and the Agency – Handout #1 – Slides &amp; Notes</a:t>
            </a:r>
            <a:endParaRPr lang="en-CA" dirty="0"/>
          </a:p>
        </p:txBody>
      </p:sp>
    </p:spTree>
    <p:extLst>
      <p:ext uri="{BB962C8B-B14F-4D97-AF65-F5344CB8AC3E}">
        <p14:creationId xmlns:p14="http://schemas.microsoft.com/office/powerpoint/2010/main" val="323132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4" name="Footer Placeholder 3">
            <a:extLst>
              <a:ext uri="{FF2B5EF4-FFF2-40B4-BE49-F238E27FC236}">
                <a16:creationId xmlns:a16="http://schemas.microsoft.com/office/drawing/2014/main" id="{34032E58-8C66-4300-9CAB-A3FDFA0272D1}"/>
              </a:ext>
            </a:extLst>
          </p:cNvPr>
          <p:cNvSpPr>
            <a:spLocks noGrp="1"/>
          </p:cNvSpPr>
          <p:nvPr>
            <p:ph type="ftr" sz="quarter" idx="4"/>
          </p:nvPr>
        </p:nvSpPr>
        <p:spPr/>
        <p:txBody>
          <a:bodyPr/>
          <a:lstStyle/>
          <a:p>
            <a:r>
              <a:rPr lang="en-CA"/>
              <a:t>THN VTP – MOD #8 – You and the Agency – Handout #1 – Slides &amp; Notes</a:t>
            </a:r>
            <a:endParaRPr lang="en-CA" dirty="0"/>
          </a:p>
        </p:txBody>
      </p:sp>
      <p:sp>
        <p:nvSpPr>
          <p:cNvPr id="3" name="Notes Placeholder 2">
            <a:extLst>
              <a:ext uri="{FF2B5EF4-FFF2-40B4-BE49-F238E27FC236}">
                <a16:creationId xmlns:a16="http://schemas.microsoft.com/office/drawing/2014/main" id="{9AE5E685-F953-AF9B-2003-BC627FB803AF}"/>
              </a:ext>
            </a:extLst>
          </p:cNvPr>
          <p:cNvSpPr>
            <a:spLocks noGrp="1"/>
          </p:cNvSpPr>
          <p:nvPr>
            <p:ph type="body" idx="1"/>
          </p:nvPr>
        </p:nvSpPr>
        <p:spPr/>
        <p:txBody>
          <a:bodyPr/>
          <a:lstStyle/>
          <a:p>
            <a:pPr>
              <a:buFont typeface="Wingdings" panose="05000000000000000000" pitchFamily="2" charset="2"/>
              <a:buChar char="§"/>
            </a:pPr>
            <a:r>
              <a:rPr lang="en-CA" sz="2200" dirty="0">
                <a:latin typeface="Trebuchet MS" panose="020B0603020202020204" pitchFamily="34" charset="0"/>
              </a:rPr>
              <a:t>About people</a:t>
            </a:r>
          </a:p>
          <a:p>
            <a:pPr>
              <a:buFont typeface="Wingdings" panose="05000000000000000000" pitchFamily="2" charset="2"/>
              <a:buChar char="§"/>
            </a:pPr>
            <a:r>
              <a:rPr lang="en-CA" sz="2200" dirty="0">
                <a:latin typeface="Trebuchet MS" panose="020B0603020202020204" pitchFamily="34" charset="0"/>
              </a:rPr>
              <a:t>About your work</a:t>
            </a:r>
          </a:p>
          <a:p>
            <a:pPr>
              <a:buFont typeface="Wingdings" panose="05000000000000000000" pitchFamily="2" charset="2"/>
              <a:buChar char="§"/>
            </a:pPr>
            <a:r>
              <a:rPr lang="en-CA" sz="2200" dirty="0">
                <a:latin typeface="Trebuchet MS" panose="020B0603020202020204" pitchFamily="34" charset="0"/>
              </a:rPr>
              <a:t>About the agency</a:t>
            </a:r>
          </a:p>
          <a:p>
            <a:pPr>
              <a:buFont typeface="Wingdings" panose="05000000000000000000" pitchFamily="2" charset="2"/>
              <a:buChar char="§"/>
            </a:pPr>
            <a:r>
              <a:rPr lang="en-CA" sz="2200" dirty="0">
                <a:latin typeface="Trebuchet MS" panose="020B0603020202020204" pitchFamily="34" charset="0"/>
              </a:rPr>
              <a:t>About gossip (ill intent, not concern)</a:t>
            </a:r>
          </a:p>
          <a:p>
            <a:pPr>
              <a:buFont typeface="Wingdings" panose="05000000000000000000" pitchFamily="2" charset="2"/>
              <a:buChar char="§"/>
            </a:pPr>
            <a:r>
              <a:rPr lang="en-CA" sz="2200" dirty="0">
                <a:latin typeface="Trebuchet MS" panose="020B0603020202020204" pitchFamily="34" charset="0"/>
              </a:rPr>
              <a:t>About others’ disclosures</a:t>
            </a:r>
          </a:p>
          <a:p>
            <a:pPr>
              <a:buFont typeface="Wingdings" panose="05000000000000000000" pitchFamily="2" charset="2"/>
              <a:buChar char="§"/>
            </a:pPr>
            <a:r>
              <a:rPr lang="en-CA" sz="2200" dirty="0">
                <a:latin typeface="Trebuchet MS" panose="020B0603020202020204" pitchFamily="34" charset="0"/>
              </a:rPr>
              <a:t>About professional conversations</a:t>
            </a:r>
          </a:p>
          <a:p>
            <a:pPr>
              <a:buFont typeface="Wingdings" panose="05000000000000000000" pitchFamily="2" charset="2"/>
              <a:buChar char="§"/>
            </a:pPr>
            <a:r>
              <a:rPr lang="en-CA" sz="2200" dirty="0">
                <a:latin typeface="Trebuchet MS" panose="020B0603020202020204" pitchFamily="34" charset="0"/>
              </a:rPr>
              <a:t>PHA &amp; HIV services community is small</a:t>
            </a:r>
          </a:p>
          <a:p>
            <a:pPr>
              <a:buFont typeface="Wingdings" panose="05000000000000000000" pitchFamily="2" charset="2"/>
              <a:buChar char="§"/>
            </a:pPr>
            <a:r>
              <a:rPr lang="en-CA" sz="2200" dirty="0">
                <a:latin typeface="Trebuchet MS" panose="020B0603020202020204" pitchFamily="34" charset="0"/>
              </a:rPr>
              <a:t>Calling Community Member’s</a:t>
            </a:r>
          </a:p>
          <a:p>
            <a:endParaRPr lang="en-CA" dirty="0"/>
          </a:p>
        </p:txBody>
      </p:sp>
    </p:spTree>
    <p:extLst>
      <p:ext uri="{BB962C8B-B14F-4D97-AF65-F5344CB8AC3E}">
        <p14:creationId xmlns:p14="http://schemas.microsoft.com/office/powerpoint/2010/main" val="2071619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noRot="1" noChangeAspect="1"/>
          </p:cNvSpPr>
          <p:nvPr>
            <p:ph type="sldImg"/>
          </p:nvPr>
        </p:nvSpPr>
        <p:spPr>
          <a:xfrm>
            <a:off x="1323975" y="720725"/>
            <a:ext cx="4667250" cy="3600450"/>
          </a:xfrm>
          <a:prstGeom prst="rect">
            <a:avLst/>
          </a:prstGeom>
        </p:spPr>
        <p:txBody>
          <a:bodyPr/>
          <a:lstStyle/>
          <a:p>
            <a:pPr lvl="0"/>
            <a:endParaRPr dirty="0"/>
          </a:p>
        </p:txBody>
      </p:sp>
      <p:sp>
        <p:nvSpPr>
          <p:cNvPr id="71" name="Shape 71"/>
          <p:cNvSpPr>
            <a:spLocks noGrp="1"/>
          </p:cNvSpPr>
          <p:nvPr>
            <p:ph type="body" sz="quarter" idx="1"/>
          </p:nvPr>
        </p:nvSpPr>
        <p:spPr>
          <a:xfrm>
            <a:off x="1323975" y="4560570"/>
            <a:ext cx="4667250" cy="4560509"/>
          </a:xfrm>
          <a:prstGeom prst="rect">
            <a:avLst/>
          </a:prstGeom>
        </p:spPr>
        <p:txBody>
          <a:bodyPr/>
          <a:lstStyle/>
          <a:p>
            <a:pPr marL="180376" indent="-180376">
              <a:spcAft>
                <a:spcPts val="600"/>
              </a:spcAft>
              <a:buFont typeface="Arial"/>
              <a:buChar char="•"/>
            </a:pPr>
            <a:r>
              <a:rPr lang="en-US" sz="1400" dirty="0"/>
              <a:t>Today we will only look at this topic very broadly since the separate training session went into more depth on the issue.</a:t>
            </a:r>
          </a:p>
          <a:p>
            <a:pPr marL="180376" indent="-180376">
              <a:spcAft>
                <a:spcPts val="600"/>
              </a:spcAft>
              <a:buFont typeface="Arial"/>
              <a:buChar char="•"/>
            </a:pPr>
            <a:r>
              <a:rPr lang="en-US" sz="1400" dirty="0"/>
              <a:t>Two areas are important. First there is your self care and second is your care of information of others</a:t>
            </a:r>
          </a:p>
          <a:p>
            <a:pPr marL="180376" indent="-180376">
              <a:spcAft>
                <a:spcPts val="600"/>
              </a:spcAft>
              <a:buFont typeface="Arial"/>
              <a:buChar char="•"/>
            </a:pPr>
            <a:r>
              <a:rPr lang="en-US" sz="1400" dirty="0"/>
              <a:t>Your self care includes learning to be meaningful with the time you say “yes” and the times you say “no”. Your answer is best done in the service of your health and well-being and the rest of your life. This prevents burnout, resentment and fatigue. When you start you will agree to volunteer for certain things. It is highly likely, particularly if you are enjoying what you do that you might be asked or you may volunteer for other tasks. There is always a lot to do. Always, always consider whether your “yes” is genuine and always , keep the right to say “no”. This will build a successful relationship with you and the agency and all of its people.</a:t>
            </a:r>
          </a:p>
          <a:p>
            <a:pPr marL="180376" indent="-180376">
              <a:spcAft>
                <a:spcPts val="600"/>
              </a:spcAft>
              <a:buFont typeface="Arial"/>
              <a:buChar char="•"/>
            </a:pPr>
            <a:r>
              <a:rPr lang="en-US" sz="1400" dirty="0"/>
              <a:t>Creating boundaries takes practice </a:t>
            </a:r>
          </a:p>
          <a:p>
            <a:pPr marL="180376" indent="-180376">
              <a:spcAft>
                <a:spcPts val="600"/>
              </a:spcAft>
              <a:buFont typeface="Arial"/>
              <a:buChar char="•"/>
            </a:pPr>
            <a:r>
              <a:rPr lang="en-US" sz="1400" dirty="0"/>
              <a:t>All of these areas of workplace, your role in the agency and in the community are places where confidentiality is vital. It is highly likely you will meet people who are clients of the agency, learn information about them informally or as part of your work. Whatever you learn about someone as part of your volunteer role is to be kept to yourself, unless you are given permission. When in doubt, ask.</a:t>
            </a:r>
          </a:p>
          <a:p>
            <a:pPr marL="180376" indent="-180376">
              <a:spcAft>
                <a:spcPts val="600"/>
              </a:spcAft>
              <a:buFont typeface="Arial"/>
              <a:buChar char="•"/>
            </a:pPr>
            <a:r>
              <a:rPr lang="en-US" sz="1400" dirty="0"/>
              <a:t>Again, it is your right to privacy. Some people like to keep their private and work life separate but often, especially when living in a community, this becomes more difficult.</a:t>
            </a:r>
          </a:p>
          <a:p>
            <a:pPr marL="180376" indent="-180376">
              <a:spcAft>
                <a:spcPts val="600"/>
              </a:spcAft>
              <a:buFont typeface="Arial"/>
              <a:buChar char="•"/>
            </a:pPr>
            <a:r>
              <a:rPr lang="en-US" sz="1400" dirty="0"/>
              <a:t>As you consider and practice with boundaries – saying “yes” and saying “no” , being aware of what you do and do not want to commit to or share will start to enter your entire life. Because it is about the development of a way of seeing things and a way of being in the world you find that this practice starts to work for you in other ways at home and elsewhere.</a:t>
            </a:r>
          </a:p>
          <a:p>
            <a:pPr marL="180376" indent="-180376">
              <a:spcAft>
                <a:spcPts val="600"/>
              </a:spcAft>
              <a:buFont typeface="Arial"/>
              <a:buChar char="•"/>
            </a:pPr>
            <a:r>
              <a:rPr lang="en-US" sz="1400" dirty="0"/>
              <a:t>This is not a passive framework but rather shifts and evolves.</a:t>
            </a:r>
          </a:p>
          <a:p>
            <a:pPr marL="180376" indent="-180376">
              <a:spcAft>
                <a:spcPts val="600"/>
              </a:spcAft>
              <a:buFont typeface="Arial"/>
              <a:buChar char="•"/>
            </a:pPr>
            <a:endParaRPr lang="en-US" sz="1400" dirty="0"/>
          </a:p>
          <a:p>
            <a:pPr marL="180376" indent="-180376">
              <a:spcAft>
                <a:spcPts val="600"/>
              </a:spcAft>
              <a:buFont typeface="Arial"/>
              <a:buChar char="•"/>
            </a:pPr>
            <a:endParaRPr lang="en-US" sz="1400" b="1" dirty="0"/>
          </a:p>
          <a:p>
            <a:pPr marL="0" indent="0">
              <a:spcAft>
                <a:spcPts val="600"/>
              </a:spcAft>
              <a:buFont typeface="Arial"/>
              <a:buNone/>
            </a:pPr>
            <a:r>
              <a:rPr lang="en-US" sz="1400" b="1" dirty="0"/>
              <a:t>Discussion</a:t>
            </a:r>
          </a:p>
          <a:p>
            <a:pPr marL="180376" indent="-180376">
              <a:spcAft>
                <a:spcPts val="600"/>
              </a:spcAft>
              <a:buFont typeface="Arial"/>
              <a:buChar char="•"/>
            </a:pPr>
            <a:endParaRPr lang="en-US" sz="1400" b="1" dirty="0"/>
          </a:p>
          <a:p>
            <a:pPr marL="180376" indent="-180376">
              <a:spcAft>
                <a:spcPts val="600"/>
              </a:spcAft>
              <a:buFont typeface="Arial"/>
              <a:buChar char="•"/>
            </a:pPr>
            <a:r>
              <a:rPr lang="en-CA" sz="1800" i="1" dirty="0">
                <a:solidFill>
                  <a:srgbClr val="000000"/>
                </a:solidFill>
                <a:effectLst/>
                <a:latin typeface="Calibri" panose="020F0502020204030204" pitchFamily="34" charset="0"/>
                <a:ea typeface="Calibri" panose="020F0502020204030204" pitchFamily="34" charset="0"/>
              </a:rPr>
              <a:t>You are out at a party and you hit it off with someone emotionally and maybe sexually. The next day you go to volunteer and that person is at the agency as a client. What do you do?</a:t>
            </a:r>
            <a:endParaRPr lang="en-US" sz="1400" b="1" dirty="0"/>
          </a:p>
          <a:p>
            <a:pPr marL="180376" indent="-180376">
              <a:spcAft>
                <a:spcPts val="600"/>
              </a:spcAft>
              <a:buFont typeface="Arial"/>
              <a:buChar char="•"/>
            </a:pPr>
            <a:endParaRPr lang="en-US" sz="1400" dirty="0"/>
          </a:p>
          <a:p>
            <a:pPr marL="180376" indent="-180376">
              <a:spcAft>
                <a:spcPts val="600"/>
              </a:spcAft>
              <a:buFont typeface="Arial"/>
              <a:buChar char="•"/>
            </a:pPr>
            <a:endParaRPr lang="en-US" sz="1400" dirty="0"/>
          </a:p>
        </p:txBody>
      </p:sp>
      <p:sp>
        <p:nvSpPr>
          <p:cNvPr id="2" name="Footer Placeholder 1">
            <a:extLst>
              <a:ext uri="{FF2B5EF4-FFF2-40B4-BE49-F238E27FC236}">
                <a16:creationId xmlns:a16="http://schemas.microsoft.com/office/drawing/2014/main" id="{AE7784CE-27B9-4301-B36F-B5638BFC7A24}"/>
              </a:ext>
            </a:extLst>
          </p:cNvPr>
          <p:cNvSpPr>
            <a:spLocks noGrp="1"/>
          </p:cNvSpPr>
          <p:nvPr>
            <p:ph type="ftr" sz="quarter" idx="4"/>
          </p:nvPr>
        </p:nvSpPr>
        <p:spPr/>
        <p:txBody>
          <a:bodyPr/>
          <a:lstStyle/>
          <a:p>
            <a:r>
              <a:rPr lang="en-CA"/>
              <a:t>THN VTP – MOD #8 – You and the Agency – Handout #1 – Slides &amp; Notes</a:t>
            </a:r>
            <a:endParaRPr lang="en-CA" dirty="0"/>
          </a:p>
        </p:txBody>
      </p:sp>
    </p:spTree>
    <p:extLst>
      <p:ext uri="{BB962C8B-B14F-4D97-AF65-F5344CB8AC3E}">
        <p14:creationId xmlns:p14="http://schemas.microsoft.com/office/powerpoint/2010/main" val="2493499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3" name="Notes Placeholder 2"/>
          <p:cNvSpPr>
            <a:spLocks noGrp="1"/>
          </p:cNvSpPr>
          <p:nvPr>
            <p:ph type="body" idx="1"/>
          </p:nvPr>
        </p:nvSpPr>
        <p:spPr>
          <a:xfrm>
            <a:off x="975360" y="4556469"/>
            <a:ext cx="5364480" cy="4320540"/>
          </a:xfrm>
        </p:spPr>
        <p:txBody>
          <a:bodyPr/>
          <a:lstStyle/>
          <a:p>
            <a:pPr marL="0" indent="0">
              <a:buFont typeface="Arial"/>
              <a:buNone/>
            </a:pPr>
            <a:r>
              <a:rPr lang="en-US" sz="1050" b="1" dirty="0"/>
              <a:t>D</a:t>
            </a:r>
          </a:p>
          <a:p>
            <a:pPr marL="180376" indent="-180376">
              <a:buFont typeface="Arial"/>
              <a:buChar char="•"/>
            </a:pPr>
            <a:r>
              <a:rPr lang="en-US" sz="1050" dirty="0"/>
              <a:t>Usually as a client we go to an agency to receive but when we are part of the agency’s service delivery we take</a:t>
            </a:r>
            <a:r>
              <a:rPr lang="en-US" sz="1050" baseline="0" dirty="0"/>
              <a:t> on another role. This issue </a:t>
            </a:r>
            <a:r>
              <a:rPr lang="en-US" sz="1050" i="0" baseline="0" dirty="0"/>
              <a:t>may</a:t>
            </a:r>
            <a:r>
              <a:rPr lang="en-US" sz="1050" baseline="0" dirty="0"/>
              <a:t> differ from agency to agency</a:t>
            </a:r>
          </a:p>
          <a:p>
            <a:pPr marL="180376" indent="-180376">
              <a:buFont typeface="Arial"/>
              <a:buChar char="•"/>
            </a:pPr>
            <a:r>
              <a:rPr lang="en-US" sz="1050" baseline="0" dirty="0"/>
              <a:t>The areas where this can get confusing is in </a:t>
            </a:r>
            <a:r>
              <a:rPr lang="en-US" sz="1050" strike="sngStrike" baseline="0" dirty="0"/>
              <a:t>personal</a:t>
            </a:r>
            <a:r>
              <a:rPr lang="en-US" sz="1050" baseline="0" dirty="0"/>
              <a:t> relationships. You could end up working with someone who also provides you a service and because you are part of an agency you will also get to learn how that agency operates.</a:t>
            </a:r>
          </a:p>
          <a:p>
            <a:pPr marL="180376" indent="-180376">
              <a:buFont typeface="Arial"/>
              <a:buChar char="•"/>
            </a:pPr>
            <a:r>
              <a:rPr lang="en-US" sz="1050" baseline="0" dirty="0"/>
              <a:t>These new parts of knowledge about the agency and the relationships you have might require you </a:t>
            </a:r>
            <a:r>
              <a:rPr lang="en-US" sz="1050" i="0" baseline="0" dirty="0"/>
              <a:t>to </a:t>
            </a:r>
            <a:r>
              <a:rPr lang="en-US" sz="1050" baseline="0" dirty="0"/>
              <a:t>consider this right at the beginning when you volunteer. </a:t>
            </a:r>
          </a:p>
          <a:p>
            <a:pPr marL="180376" indent="-180376">
              <a:buFont typeface="Arial"/>
              <a:buChar char="•"/>
            </a:pPr>
            <a:r>
              <a:rPr lang="en-US" sz="1050" baseline="0" dirty="0"/>
              <a:t>As a service user consider whether you are comfortable being both a service user and volunteer. The responsibility is yours to consider before you agree to taking on any tasks. Most particularly if you will be working in an area where you receive a service, such as a food bank </a:t>
            </a:r>
            <a:r>
              <a:rPr lang="en-US" sz="1050" b="0" baseline="0" dirty="0"/>
              <a:t>or a reception desk </a:t>
            </a:r>
          </a:p>
          <a:p>
            <a:pPr marL="180376" indent="-180376">
              <a:buFont typeface="Arial"/>
              <a:buChar char="•"/>
            </a:pPr>
            <a:r>
              <a:rPr lang="en-US" sz="1050" baseline="0" dirty="0"/>
              <a:t>Sometimes this is also a great advantage. As a peer you also offer a common understanding with some clients and can provide “a knowing” presence. For PHAs it is often very valuable to know that someone in an agenc</a:t>
            </a:r>
            <a:r>
              <a:rPr lang="en-US" sz="1050" i="0" baseline="0" dirty="0"/>
              <a:t>y/program</a:t>
            </a:r>
            <a:r>
              <a:rPr lang="en-US" sz="1050" baseline="0" dirty="0"/>
              <a:t> is also a PHA</a:t>
            </a:r>
          </a:p>
          <a:p>
            <a:pPr marL="180376" indent="-180376">
              <a:buFont typeface="Arial"/>
              <a:buChar char="•"/>
            </a:pPr>
            <a:r>
              <a:rPr lang="en-US" sz="1050" baseline="0" dirty="0"/>
              <a:t>To hold both hats well means not being in conflict or uncomfortable. Many do wear both hats very well. Should conflict come up talk about it with your supervisor </a:t>
            </a:r>
            <a:r>
              <a:rPr lang="en-US" sz="1050" b="0" baseline="0" dirty="0"/>
              <a:t>or Volunteer Coordinator. </a:t>
            </a:r>
            <a:r>
              <a:rPr lang="en-US" sz="1050" baseline="0" dirty="0"/>
              <a:t>It is not good to hold on to the conflict and hope it goes away – generally it does not.  </a:t>
            </a:r>
          </a:p>
          <a:p>
            <a:pPr marL="180376" indent="-180376">
              <a:buFont typeface="Arial"/>
              <a:buChar char="•"/>
            </a:pPr>
            <a:r>
              <a:rPr lang="en-US" sz="1050" baseline="0" dirty="0"/>
              <a:t>Because the PHA community is small, how you are and what you do will form how people think about you. This happens anyway for everyone, but in a small community it means being extra attentive</a:t>
            </a:r>
          </a:p>
          <a:p>
            <a:pPr marL="180376" indent="-180376">
              <a:buFont typeface="Arial"/>
              <a:buChar char="•"/>
            </a:pPr>
            <a:endParaRPr lang="en-US" baseline="0" dirty="0"/>
          </a:p>
          <a:p>
            <a:pPr marL="66675">
              <a:lnSpc>
                <a:spcPct val="121000"/>
              </a:lnSpc>
            </a:pPr>
            <a:r>
              <a:rPr lang="en-CA" sz="1800" b="1" dirty="0">
                <a:solidFill>
                  <a:srgbClr val="000000"/>
                </a:solidFill>
                <a:effectLst/>
                <a:latin typeface="Calibri" panose="020F0502020204030204" pitchFamily="34" charset="0"/>
                <a:ea typeface="Calibri" panose="020F0502020204030204" pitchFamily="34" charset="0"/>
              </a:rPr>
              <a:t>Slide 14 Wearing hats of volunteer and service receiver</a:t>
            </a:r>
            <a:endParaRPr lang="en-CA" sz="1800" dirty="0">
              <a:effectLst/>
              <a:latin typeface="Calibri" panose="020F0502020204030204" pitchFamily="34" charset="0"/>
              <a:ea typeface="Calibri" panose="020F0502020204030204" pitchFamily="34" charset="0"/>
            </a:endParaRPr>
          </a:p>
          <a:p>
            <a:pPr marL="66675" marR="74295">
              <a:spcAft>
                <a:spcPts val="0"/>
              </a:spcAft>
            </a:pPr>
            <a:r>
              <a:rPr lang="en-CA" sz="1800" i="1" dirty="0">
                <a:solidFill>
                  <a:srgbClr val="000000"/>
                </a:solidFill>
                <a:effectLst/>
                <a:latin typeface="Calibri" panose="020F0502020204030204" pitchFamily="34" charset="0"/>
                <a:ea typeface="Calibri" panose="020F0502020204030204" pitchFamily="34" charset="0"/>
              </a:rPr>
              <a:t>Staff and volunteers have a monthly get together and you get personally close with a staff that is your support worker. After a good time one week you have a crisis and are in need of support. You realize that your relationship with the support worker has changed and you don’t know what to do. What’s next?</a:t>
            </a:r>
            <a:endParaRPr lang="en-US" baseline="0" dirty="0"/>
          </a:p>
          <a:p>
            <a:endParaRPr lang="en-US" dirty="0"/>
          </a:p>
        </p:txBody>
      </p:sp>
      <p:sp>
        <p:nvSpPr>
          <p:cNvPr id="4" name="Footer Placeholder 3">
            <a:extLst>
              <a:ext uri="{FF2B5EF4-FFF2-40B4-BE49-F238E27FC236}">
                <a16:creationId xmlns:a16="http://schemas.microsoft.com/office/drawing/2014/main" id="{2BE68F5E-33D3-4A93-801F-F45CDEB6A332}"/>
              </a:ext>
            </a:extLst>
          </p:cNvPr>
          <p:cNvSpPr>
            <a:spLocks noGrp="1"/>
          </p:cNvSpPr>
          <p:nvPr>
            <p:ph type="ftr" sz="quarter" idx="4"/>
          </p:nvPr>
        </p:nvSpPr>
        <p:spPr/>
        <p:txBody>
          <a:bodyPr/>
          <a:lstStyle/>
          <a:p>
            <a:r>
              <a:rPr lang="en-CA" dirty="0"/>
              <a:t>THN VTP – MOD #8 – You and the Agency – Handout #1 – Slides &amp; Notes</a:t>
            </a:r>
          </a:p>
        </p:txBody>
      </p:sp>
    </p:spTree>
    <p:extLst>
      <p:ext uri="{BB962C8B-B14F-4D97-AF65-F5344CB8AC3E}">
        <p14:creationId xmlns:p14="http://schemas.microsoft.com/office/powerpoint/2010/main" val="1220361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3" name="Notes Placeholder 2"/>
          <p:cNvSpPr>
            <a:spLocks noGrp="1"/>
          </p:cNvSpPr>
          <p:nvPr>
            <p:ph type="body" idx="1"/>
          </p:nvPr>
        </p:nvSpPr>
        <p:spPr>
          <a:xfrm>
            <a:off x="975361" y="4560570"/>
            <a:ext cx="5364480" cy="4560509"/>
          </a:xfrm>
        </p:spPr>
        <p:txBody>
          <a:bodyPr/>
          <a:lstStyle/>
          <a:p>
            <a:pPr marL="0" indent="0">
              <a:spcAft>
                <a:spcPts val="600"/>
              </a:spcAft>
              <a:buFont typeface="Arial"/>
              <a:buNone/>
            </a:pPr>
            <a:r>
              <a:rPr lang="en-US" sz="1050" b="1" dirty="0"/>
              <a:t>S</a:t>
            </a:r>
          </a:p>
          <a:p>
            <a:pPr marL="180376" indent="-180376">
              <a:spcAft>
                <a:spcPts val="600"/>
              </a:spcAft>
              <a:buFont typeface="Arial"/>
              <a:buChar char="•"/>
            </a:pPr>
            <a:r>
              <a:rPr lang="en-US" sz="1050" dirty="0"/>
              <a:t>To</a:t>
            </a:r>
            <a:r>
              <a:rPr lang="en-US" sz="1050" baseline="0" dirty="0"/>
              <a:t> work in something that directly is about your life as well as others involves a relationship on many levels</a:t>
            </a:r>
          </a:p>
          <a:p>
            <a:pPr marL="180376" indent="-180376">
              <a:spcAft>
                <a:spcPts val="600"/>
              </a:spcAft>
              <a:buFont typeface="Arial"/>
              <a:buChar char="•"/>
            </a:pPr>
            <a:r>
              <a:rPr lang="en-US" sz="1050" baseline="0" dirty="0"/>
              <a:t>It is easy to get attached to things because the work can become highly personal. This can be great to experience while in it, but it sometimes can get way too attached. There’s a difference between being proud of the role or work and feeling you are responsible for how everything goes.</a:t>
            </a:r>
          </a:p>
          <a:p>
            <a:pPr marL="180376" indent="-180376">
              <a:spcAft>
                <a:spcPts val="600"/>
              </a:spcAft>
              <a:buFont typeface="Arial"/>
              <a:buChar char="•"/>
            </a:pPr>
            <a:r>
              <a:rPr lang="en-US" sz="1050" baseline="0" dirty="0"/>
              <a:t>It is common to have a relationship with the agency, rather like we do to a particular place to eat or shop. The “my agency” is an affection and we can sometimes take things personally when someone criticizes or when the agency changes something. </a:t>
            </a:r>
          </a:p>
          <a:p>
            <a:pPr marL="180376" indent="-180376">
              <a:spcAft>
                <a:spcPts val="600"/>
              </a:spcAft>
              <a:buFont typeface="Arial"/>
              <a:buChar char="•"/>
            </a:pPr>
            <a:r>
              <a:rPr lang="en-US" sz="1050" baseline="0" dirty="0"/>
              <a:t>It is important to remember that everything is always changing </a:t>
            </a:r>
            <a:r>
              <a:rPr lang="en-US" sz="1050" b="1" i="1" baseline="0" dirty="0"/>
              <a:t>and ultimately it  is up to you to work through changes.</a:t>
            </a:r>
            <a:r>
              <a:rPr lang="en-US" sz="1050" baseline="0" dirty="0"/>
              <a:t> Attachments sometimes get very strong and if we feel a strong ownership we can sometimes feel as though we have to stay doing what we do, even if the interest has worn out. It is your life and you have the right to stop something when it no longer feeds you and to trust that others will continue addressing the needs.</a:t>
            </a:r>
          </a:p>
          <a:p>
            <a:pPr marL="180376" indent="-180376">
              <a:spcAft>
                <a:spcPts val="600"/>
              </a:spcAft>
              <a:buFont typeface="Arial"/>
              <a:buChar char="•"/>
            </a:pPr>
            <a:r>
              <a:rPr lang="en-US" sz="1050" baseline="0" dirty="0"/>
              <a:t>We are touched deeply by working in something that is about our lives. As we volunteer we will always be experiencing our own life and challenges and joys. This means a good thing. It is about being connected to yourself and to a community and its work. At the same time, it is important to remember that your life may outgrow this work or you may be touched deeply by something. </a:t>
            </a:r>
            <a:r>
              <a:rPr lang="en-US" sz="1050" b="1" i="0" strike="noStrike" baseline="0" dirty="0"/>
              <a:t>If you think it’s time for a change or to leave your volunteer role, you can talk this over with the Volunteer Coordinator.</a:t>
            </a:r>
            <a:endParaRPr lang="en-US" sz="1050" b="1" i="0" strike="sngStrike" dirty="0"/>
          </a:p>
          <a:p>
            <a:endParaRPr lang="en-US" dirty="0"/>
          </a:p>
        </p:txBody>
      </p:sp>
      <p:sp>
        <p:nvSpPr>
          <p:cNvPr id="4" name="Footer Placeholder 3">
            <a:extLst>
              <a:ext uri="{FF2B5EF4-FFF2-40B4-BE49-F238E27FC236}">
                <a16:creationId xmlns:a16="http://schemas.microsoft.com/office/drawing/2014/main" id="{9A94B97E-1447-42F1-B5F4-13479A0B45C8}"/>
              </a:ext>
            </a:extLst>
          </p:cNvPr>
          <p:cNvSpPr>
            <a:spLocks noGrp="1"/>
          </p:cNvSpPr>
          <p:nvPr>
            <p:ph type="ftr" sz="quarter" idx="4"/>
          </p:nvPr>
        </p:nvSpPr>
        <p:spPr/>
        <p:txBody>
          <a:bodyPr/>
          <a:lstStyle/>
          <a:p>
            <a:r>
              <a:rPr lang="en-CA" dirty="0"/>
              <a:t>THN VTP – MOD #8 – You and the Agency – Handout #1 – Slides &amp; Notes</a:t>
            </a:r>
          </a:p>
        </p:txBody>
      </p:sp>
    </p:spTree>
    <p:extLst>
      <p:ext uri="{BB962C8B-B14F-4D97-AF65-F5344CB8AC3E}">
        <p14:creationId xmlns:p14="http://schemas.microsoft.com/office/powerpoint/2010/main" val="35457179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3" name="Notes Placeholder 2"/>
          <p:cNvSpPr>
            <a:spLocks noGrp="1"/>
          </p:cNvSpPr>
          <p:nvPr>
            <p:ph type="body" idx="1"/>
          </p:nvPr>
        </p:nvSpPr>
        <p:spPr>
          <a:xfrm>
            <a:off x="1323975" y="4560571"/>
            <a:ext cx="4667250" cy="4320540"/>
          </a:xfrm>
        </p:spPr>
        <p:txBody>
          <a:bodyPr/>
          <a:lstStyle/>
          <a:p>
            <a:pPr marL="0" indent="0">
              <a:buFont typeface="Arial"/>
              <a:buNone/>
            </a:pPr>
            <a:r>
              <a:rPr lang="en-US" sz="1400" b="1" strike="noStrike" dirty="0"/>
              <a:t>S</a:t>
            </a:r>
          </a:p>
          <a:p>
            <a:pPr marL="180376" indent="-180376">
              <a:buFont typeface="Arial"/>
              <a:buChar char="•"/>
            </a:pPr>
            <a:r>
              <a:rPr lang="en-US" sz="1400" strike="noStrike" dirty="0"/>
              <a:t>Balance is the art of constant correction. </a:t>
            </a:r>
            <a:r>
              <a:rPr lang="en-US" sz="1400" b="0" i="1" strike="noStrike" baseline="0" dirty="0"/>
              <a:t>For example, n</a:t>
            </a:r>
            <a:r>
              <a:rPr lang="en-US" sz="1400" b="0" i="1" strike="noStrike" dirty="0"/>
              <a:t>otice </a:t>
            </a:r>
            <a:r>
              <a:rPr lang="en-US" sz="1400" i="1" strike="noStrike" dirty="0"/>
              <a:t>how your body shifts to be more</a:t>
            </a:r>
            <a:r>
              <a:rPr lang="en-US" sz="1400" i="1" strike="noStrike" baseline="0" dirty="0"/>
              <a:t> comfortable.</a:t>
            </a:r>
          </a:p>
          <a:p>
            <a:r>
              <a:rPr lang="en-US" sz="1400" i="1" strike="noStrike" baseline="0" dirty="0"/>
              <a:t>  </a:t>
            </a:r>
          </a:p>
          <a:p>
            <a:pPr marL="180376" indent="-180376">
              <a:buFont typeface="Arial"/>
              <a:buChar char="•"/>
            </a:pPr>
            <a:r>
              <a:rPr lang="en-US" sz="1400" baseline="0" dirty="0"/>
              <a:t>We are doing this all the time in every part of our lives so we are well practiced at this. Sometimes we get better balance in a short time. Sometimes it takes a long time.</a:t>
            </a:r>
          </a:p>
          <a:p>
            <a:pPr marL="180376" indent="-180376">
              <a:buFont typeface="Arial"/>
              <a:buChar char="•"/>
            </a:pPr>
            <a:endParaRPr lang="en-US" sz="1400" baseline="0" dirty="0"/>
          </a:p>
          <a:p>
            <a:pPr marL="180376" indent="-180376">
              <a:buFont typeface="Arial"/>
              <a:buChar char="•"/>
            </a:pPr>
            <a:r>
              <a:rPr lang="en-US" sz="1400" baseline="0" dirty="0"/>
              <a:t>Let’s Discuss </a:t>
            </a:r>
          </a:p>
          <a:p>
            <a:r>
              <a:rPr lang="en-CA" sz="1800" dirty="0">
                <a:solidFill>
                  <a:srgbClr val="000000"/>
                </a:solidFill>
                <a:effectLst/>
                <a:latin typeface="Times New Roman" panose="02020603050405020304" pitchFamily="18" charset="0"/>
                <a:ea typeface="Times New Roman" panose="02020603050405020304" pitchFamily="18" charset="0"/>
              </a:rPr>
              <a:t> </a:t>
            </a:r>
            <a:endParaRPr lang="en-CA" sz="1800" dirty="0">
              <a:effectLst/>
              <a:latin typeface="Calibri" panose="020F0502020204030204" pitchFamily="34" charset="0"/>
              <a:ea typeface="Calibri" panose="020F0502020204030204" pitchFamily="34" charset="0"/>
            </a:endParaRPr>
          </a:p>
          <a:p>
            <a:pPr marL="66675">
              <a:lnSpc>
                <a:spcPct val="121000"/>
              </a:lnSpc>
            </a:pPr>
            <a:r>
              <a:rPr lang="en-CA" sz="1800" b="1" dirty="0">
                <a:solidFill>
                  <a:srgbClr val="000000"/>
                </a:solidFill>
                <a:effectLst/>
                <a:latin typeface="Calibri" panose="020F0502020204030204" pitchFamily="34" charset="0"/>
                <a:ea typeface="Calibri" panose="020F0502020204030204" pitchFamily="34" charset="0"/>
              </a:rPr>
              <a:t>Slide 16 Maintaining Balance</a:t>
            </a:r>
            <a:endParaRPr lang="en-CA" sz="1800" dirty="0">
              <a:effectLst/>
              <a:latin typeface="Calibri" panose="020F0502020204030204" pitchFamily="34" charset="0"/>
              <a:ea typeface="Calibri" panose="020F0502020204030204" pitchFamily="34" charset="0"/>
            </a:endParaRPr>
          </a:p>
          <a:p>
            <a:pPr marL="66675">
              <a:lnSpc>
                <a:spcPct val="122000"/>
              </a:lnSpc>
            </a:pPr>
            <a:r>
              <a:rPr lang="en-CA" sz="1800" i="1" dirty="0">
                <a:solidFill>
                  <a:srgbClr val="000000"/>
                </a:solidFill>
                <a:effectLst/>
                <a:latin typeface="Calibri" panose="020F0502020204030204" pitchFamily="34" charset="0"/>
                <a:ea typeface="Calibri" panose="020F0502020204030204" pitchFamily="34" charset="0"/>
              </a:rPr>
              <a:t>You are at a volunteer appreciation party and one of your best volunteer</a:t>
            </a:r>
            <a:endParaRPr lang="en-CA" sz="1800" dirty="0">
              <a:effectLst/>
              <a:latin typeface="Calibri" panose="020F0502020204030204" pitchFamily="34" charset="0"/>
              <a:ea typeface="Calibri" panose="020F0502020204030204" pitchFamily="34" charset="0"/>
            </a:endParaRPr>
          </a:p>
          <a:p>
            <a:pPr marL="66675">
              <a:lnSpc>
                <a:spcPct val="113000"/>
              </a:lnSpc>
            </a:pPr>
            <a:r>
              <a:rPr lang="en-CA" sz="1800" i="1" dirty="0">
                <a:solidFill>
                  <a:srgbClr val="000000"/>
                </a:solidFill>
                <a:effectLst/>
                <a:latin typeface="Calibri" panose="020F0502020204030204" pitchFamily="34" charset="0"/>
                <a:ea typeface="Calibri" panose="020F0502020204030204" pitchFamily="34" charset="0"/>
              </a:rPr>
              <a:t>colleagues asks you to join him on a new project in the agency. As you are</a:t>
            </a:r>
            <a:endParaRPr lang="en-CA" sz="1800" dirty="0">
              <a:effectLst/>
              <a:latin typeface="Calibri" panose="020F0502020204030204" pitchFamily="34" charset="0"/>
              <a:ea typeface="Calibri" panose="020F0502020204030204" pitchFamily="34" charset="0"/>
            </a:endParaRPr>
          </a:p>
          <a:p>
            <a:br>
              <a:rPr lang="en-CA" sz="1800" dirty="0">
                <a:effectLst/>
                <a:latin typeface="Calibri" panose="020F0502020204030204" pitchFamily="34" charset="0"/>
                <a:ea typeface="Calibri" panose="020F0502020204030204" pitchFamily="34" charset="0"/>
              </a:rPr>
            </a:br>
            <a:r>
              <a:rPr lang="en-CA" sz="1800" dirty="0">
                <a:solidFill>
                  <a:srgbClr val="000000"/>
                </a:solidFill>
                <a:effectLst/>
                <a:latin typeface="Times New Roman" panose="02020603050405020304" pitchFamily="18" charset="0"/>
                <a:ea typeface="Times New Roman" panose="02020603050405020304" pitchFamily="18" charset="0"/>
              </a:rPr>
              <a:t> </a:t>
            </a:r>
            <a:endParaRPr lang="en-CA" sz="1800" dirty="0">
              <a:effectLst/>
              <a:latin typeface="Calibri" panose="020F0502020204030204" pitchFamily="34" charset="0"/>
              <a:ea typeface="Calibri" panose="020F0502020204030204" pitchFamily="34" charset="0"/>
            </a:endParaRPr>
          </a:p>
          <a:p>
            <a:pPr marL="66675">
              <a:lnSpc>
                <a:spcPct val="121000"/>
              </a:lnSpc>
            </a:pPr>
            <a:r>
              <a:rPr lang="en-CA" sz="1800" i="1" dirty="0">
                <a:solidFill>
                  <a:srgbClr val="000000"/>
                </a:solidFill>
                <a:effectLst/>
                <a:latin typeface="Calibri" panose="020F0502020204030204" pitchFamily="34" charset="0"/>
                <a:ea typeface="Calibri" panose="020F0502020204030204" pitchFamily="34" charset="0"/>
              </a:rPr>
              <a:t>talking your supervisor who is thrilled with your work also ask you to join</a:t>
            </a:r>
            <a:endParaRPr lang="en-CA" sz="1800" dirty="0">
              <a:effectLst/>
              <a:latin typeface="Calibri" panose="020F0502020204030204" pitchFamily="34" charset="0"/>
              <a:ea typeface="Calibri" panose="020F0502020204030204" pitchFamily="34" charset="0"/>
            </a:endParaRPr>
          </a:p>
          <a:p>
            <a:pPr marL="66675" marR="53340">
              <a:spcAft>
                <a:spcPts val="0"/>
              </a:spcAft>
            </a:pPr>
            <a:r>
              <a:rPr lang="en-CA" sz="1800" i="1" dirty="0">
                <a:solidFill>
                  <a:srgbClr val="000000"/>
                </a:solidFill>
                <a:effectLst/>
                <a:latin typeface="Calibri" panose="020F0502020204030204" pitchFamily="34" charset="0"/>
                <a:ea typeface="Calibri" panose="020F0502020204030204" pitchFamily="34" charset="0"/>
              </a:rPr>
              <a:t>this new project. You really like her and feel like you are becoming friends. What comes up?</a:t>
            </a:r>
            <a:endParaRPr lang="en-CA" sz="1800" dirty="0">
              <a:effectLst/>
              <a:latin typeface="Calibri" panose="020F0502020204030204" pitchFamily="34" charset="0"/>
              <a:ea typeface="Calibri" panose="020F0502020204030204" pitchFamily="34" charset="0"/>
            </a:endParaRPr>
          </a:p>
          <a:p>
            <a:pPr marL="180376" indent="-180376">
              <a:buFont typeface="Arial"/>
              <a:buChar char="•"/>
            </a:pPr>
            <a:endParaRPr lang="en-US" sz="1400" baseline="0" dirty="0"/>
          </a:p>
          <a:p>
            <a:endParaRPr lang="en-US" dirty="0"/>
          </a:p>
        </p:txBody>
      </p:sp>
      <p:sp>
        <p:nvSpPr>
          <p:cNvPr id="4" name="Footer Placeholder 3">
            <a:extLst>
              <a:ext uri="{FF2B5EF4-FFF2-40B4-BE49-F238E27FC236}">
                <a16:creationId xmlns:a16="http://schemas.microsoft.com/office/drawing/2014/main" id="{CFAD41ED-F2A1-4492-8F2E-3FA18BB4CC99}"/>
              </a:ext>
            </a:extLst>
          </p:cNvPr>
          <p:cNvSpPr>
            <a:spLocks noGrp="1"/>
          </p:cNvSpPr>
          <p:nvPr>
            <p:ph type="ftr" sz="quarter" idx="4"/>
          </p:nvPr>
        </p:nvSpPr>
        <p:spPr/>
        <p:txBody>
          <a:bodyPr/>
          <a:lstStyle/>
          <a:p>
            <a:r>
              <a:rPr lang="en-CA" dirty="0"/>
              <a:t>THN VTP – MOD #8 – You and the Agency – Handout #1 – Slides &amp; Notes</a:t>
            </a:r>
          </a:p>
        </p:txBody>
      </p:sp>
    </p:spTree>
    <p:extLst>
      <p:ext uri="{BB962C8B-B14F-4D97-AF65-F5344CB8AC3E}">
        <p14:creationId xmlns:p14="http://schemas.microsoft.com/office/powerpoint/2010/main" val="18612676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4"/>
          </p:nvPr>
        </p:nvSpPr>
        <p:spPr/>
        <p:txBody>
          <a:bodyPr/>
          <a:lstStyle/>
          <a:p>
            <a:r>
              <a:rPr lang="en-CA"/>
              <a:t>THN VTP – MOD #8 – You &amp; the Agency – Handout #1 – Slides &amp; Notes</a:t>
            </a:r>
            <a:endParaRPr lang="en-CA" dirty="0"/>
          </a:p>
        </p:txBody>
      </p:sp>
    </p:spTree>
    <p:extLst>
      <p:ext uri="{BB962C8B-B14F-4D97-AF65-F5344CB8AC3E}">
        <p14:creationId xmlns:p14="http://schemas.microsoft.com/office/powerpoint/2010/main" val="2893920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1613" y="1162050"/>
            <a:ext cx="4067175" cy="3136900"/>
          </a:xfrm>
        </p:spPr>
      </p:sp>
      <p:sp>
        <p:nvSpPr>
          <p:cNvPr id="3" name="Notes Placeholder 2"/>
          <p:cNvSpPr>
            <a:spLocks noGrp="1"/>
          </p:cNvSpPr>
          <p:nvPr>
            <p:ph type="body" idx="1"/>
          </p:nvPr>
        </p:nvSpPr>
        <p:spPr/>
        <p:txBody>
          <a:bodyPr/>
          <a:lstStyle/>
          <a:p>
            <a:pPr algn="l">
              <a:lnSpc>
                <a:spcPct val="150000"/>
              </a:lnSpc>
              <a:spcAft>
                <a:spcPts val="100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We would like to acknowledge this sacred land on which THN and all of our AIDS Service Organizations operate.  It has been a site of human activity for 15,000 years. This land is the territory of the Huron-Wendat and Petun First Nations, the Seneca, the Mohawk and most recently, the Mississaugas of the Credit First Nations. </a:t>
            </a:r>
          </a:p>
          <a:p>
            <a:pPr algn="l">
              <a:lnSpc>
                <a:spcPct val="150000"/>
              </a:lnSpc>
              <a:spcAft>
                <a:spcPts val="1000"/>
              </a:spcAft>
            </a:pP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l">
              <a:lnSpc>
                <a:spcPct val="150000"/>
              </a:lnSpc>
              <a:spcAft>
                <a:spcPts val="100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 The territory was the subject of the Dish with One Spoon Wampum Belt Covenant, an agreement between the Iroquois Confederacy and Confederacy of the Ojibwe and allied nations to peaceably share, and </a:t>
            </a:r>
            <a:r>
              <a:rPr lang="en-US" sz="1800" i="1" u="sng" dirty="0">
                <a:effectLst/>
                <a:latin typeface="Arial" panose="020B0604020202020204" pitchFamily="34" charset="0"/>
                <a:ea typeface="Times New Roman" panose="02020603050405020304" pitchFamily="18" charset="0"/>
                <a:cs typeface="Times New Roman" panose="02020603050405020304" pitchFamily="18" charset="0"/>
              </a:rPr>
              <a:t>care</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for, the resources around the Great Lakes.  T’kranto was the meeting place.</a:t>
            </a:r>
          </a:p>
          <a:p>
            <a:pPr algn="l">
              <a:lnSpc>
                <a:spcPct val="150000"/>
              </a:lnSpc>
              <a:spcAft>
                <a:spcPts val="1000"/>
              </a:spcAft>
            </a:pPr>
            <a:endParaRPr lang="en-CA"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lnSpc>
                <a:spcPct val="150000"/>
              </a:lnSpc>
              <a:spcAft>
                <a:spcPts val="100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Today, this meeting place of T’kranto (Toronto) is </a:t>
            </a:r>
            <a:r>
              <a:rPr lang="en-US" sz="1800" b="1" u="sng" dirty="0">
                <a:effectLst/>
                <a:latin typeface="Arial" panose="020B0604020202020204" pitchFamily="34" charset="0"/>
                <a:ea typeface="Times New Roman" panose="02020603050405020304" pitchFamily="18" charset="0"/>
                <a:cs typeface="Times New Roman" panose="02020603050405020304" pitchFamily="18" charset="0"/>
              </a:rPr>
              <a:t>still</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the home to many Indigenous people from across Turtle Island and we are grateful to have the opportunity to live, to work, to play in </a:t>
            </a:r>
            <a:r>
              <a:rPr lang="en-US" sz="1800" b="1" u="sng" dirty="0">
                <a:effectLst/>
                <a:latin typeface="Arial" panose="020B0604020202020204" pitchFamily="34" charset="0"/>
                <a:ea typeface="Times New Roman" panose="02020603050405020304" pitchFamily="18" charset="0"/>
                <a:cs typeface="Times New Roman" panose="02020603050405020304" pitchFamily="18" charset="0"/>
              </a:rPr>
              <a:t>this</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community, on these traditional lands.</a:t>
            </a:r>
            <a:endParaRPr lang="en-CA"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CA" dirty="0"/>
          </a:p>
        </p:txBody>
      </p:sp>
      <p:sp>
        <p:nvSpPr>
          <p:cNvPr id="4" name="Date Placeholder 3"/>
          <p:cNvSpPr>
            <a:spLocks noGrp="1"/>
          </p:cNvSpPr>
          <p:nvPr>
            <p:ph type="dt" idx="1"/>
          </p:nvPr>
        </p:nvSpPr>
        <p:spPr/>
        <p:txBody>
          <a:bodyPr/>
          <a:lstStyle/>
          <a:p>
            <a:fld id="{EC55CDCF-B8C5-40BE-8447-58AE74C52CA0}" type="datetime2">
              <a:rPr lang="en-US" smtClean="0"/>
              <a:t>Saturday, December 10, 2022</a:t>
            </a:fld>
            <a:endParaRPr lang="en-CA" dirty="0"/>
          </a:p>
        </p:txBody>
      </p:sp>
      <p:sp>
        <p:nvSpPr>
          <p:cNvPr id="5" name="Footer Placeholder 4"/>
          <p:cNvSpPr>
            <a:spLocks noGrp="1"/>
          </p:cNvSpPr>
          <p:nvPr>
            <p:ph type="ftr" sz="quarter" idx="4"/>
          </p:nvPr>
        </p:nvSpPr>
        <p:spPr/>
        <p:txBody>
          <a:bodyPr/>
          <a:lstStyle/>
          <a:p>
            <a:r>
              <a:rPr lang="en-CA" dirty="0"/>
              <a:t>VCTP - Harm Reduction Module</a:t>
            </a:r>
          </a:p>
        </p:txBody>
      </p:sp>
      <p:sp>
        <p:nvSpPr>
          <p:cNvPr id="6" name="Slide Number Placeholder 5"/>
          <p:cNvSpPr>
            <a:spLocks noGrp="1"/>
          </p:cNvSpPr>
          <p:nvPr>
            <p:ph type="sldNum" sz="quarter" idx="5"/>
          </p:nvPr>
        </p:nvSpPr>
        <p:spPr/>
        <p:txBody>
          <a:bodyPr/>
          <a:lstStyle/>
          <a:p>
            <a:fld id="{054A2770-A582-45CE-B7D2-F97A8E2289DA}" type="slidenum">
              <a:rPr lang="en-CA" smtClean="0"/>
              <a:t>2</a:t>
            </a:fld>
            <a:endParaRPr lang="en-CA" dirty="0"/>
          </a:p>
        </p:txBody>
      </p:sp>
      <p:sp>
        <p:nvSpPr>
          <p:cNvPr id="7" name="Header Placeholder 6">
            <a:extLst>
              <a:ext uri="{FF2B5EF4-FFF2-40B4-BE49-F238E27FC236}">
                <a16:creationId xmlns:a16="http://schemas.microsoft.com/office/drawing/2014/main" id="{538138BE-8C7B-77B3-D55C-90F9F9066324}"/>
              </a:ext>
            </a:extLst>
          </p:cNvPr>
          <p:cNvSpPr>
            <a:spLocks noGrp="1"/>
          </p:cNvSpPr>
          <p:nvPr>
            <p:ph type="hdr" sz="quarter"/>
          </p:nvPr>
        </p:nvSpPr>
        <p:spPr/>
        <p:txBody>
          <a:bodyPr/>
          <a:lstStyle/>
          <a:p>
            <a:r>
              <a:rPr lang="en-US" dirty="0"/>
              <a:t>Harm Reduction - Module 5</a:t>
            </a:r>
            <a:endParaRPr lang="en-CA" dirty="0"/>
          </a:p>
        </p:txBody>
      </p:sp>
    </p:spTree>
    <p:extLst>
      <p:ext uri="{BB962C8B-B14F-4D97-AF65-F5344CB8AC3E}">
        <p14:creationId xmlns:p14="http://schemas.microsoft.com/office/powerpoint/2010/main" val="223561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4" name="Footer Placeholder 3">
            <a:extLst>
              <a:ext uri="{FF2B5EF4-FFF2-40B4-BE49-F238E27FC236}">
                <a16:creationId xmlns:a16="http://schemas.microsoft.com/office/drawing/2014/main" id="{D4498748-D06E-47FF-8470-D661AF040B5E}"/>
              </a:ext>
            </a:extLst>
          </p:cNvPr>
          <p:cNvSpPr>
            <a:spLocks noGrp="1"/>
          </p:cNvSpPr>
          <p:nvPr>
            <p:ph type="ftr" sz="quarter" idx="4"/>
          </p:nvPr>
        </p:nvSpPr>
        <p:spPr/>
        <p:txBody>
          <a:bodyPr/>
          <a:lstStyle/>
          <a:p>
            <a:r>
              <a:rPr lang="en-CA" dirty="0"/>
              <a:t>THN VTP – MOD #8 – You and the Agency – Handout #1 – Slides &amp; Notes</a:t>
            </a:r>
          </a:p>
        </p:txBody>
      </p:sp>
      <p:sp>
        <p:nvSpPr>
          <p:cNvPr id="3" name="Notes Placeholder 2">
            <a:extLst>
              <a:ext uri="{FF2B5EF4-FFF2-40B4-BE49-F238E27FC236}">
                <a16:creationId xmlns:a16="http://schemas.microsoft.com/office/drawing/2014/main" id="{F6B5D7D7-6410-40E4-A387-1FDC59784B6F}"/>
              </a:ext>
            </a:extLst>
          </p:cNvPr>
          <p:cNvSpPr>
            <a:spLocks noGrp="1"/>
          </p:cNvSpPr>
          <p:nvPr>
            <p:ph type="body" idx="1"/>
          </p:nvPr>
        </p:nvSpPr>
        <p:spPr/>
        <p:txBody>
          <a:bodyPr/>
          <a:lstStyle/>
          <a:p>
            <a:r>
              <a:rPr lang="en-US" dirty="0"/>
              <a:t>S </a:t>
            </a:r>
          </a:p>
          <a:p>
            <a:endParaRPr lang="en-US" dirty="0"/>
          </a:p>
          <a:p>
            <a:pPr marL="457200" lvl="1" indent="-457200">
              <a:spcAft>
                <a:spcPts val="600"/>
              </a:spcAft>
              <a:buFont typeface="Arial" panose="020B0604020202020204" pitchFamily="34" charset="0"/>
              <a:buChar char="•"/>
              <a:defRPr/>
            </a:pPr>
            <a:r>
              <a:rPr lang="en-US" dirty="0"/>
              <a:t>Developed by Toronto People With AIDS Foundation (PWA) with David Hoe, writer/consultant</a:t>
            </a:r>
          </a:p>
          <a:p>
            <a:pPr marL="457200" lvl="1" indent="-457200">
              <a:spcAft>
                <a:spcPts val="600"/>
              </a:spcAft>
              <a:buFont typeface="Arial" panose="020B0604020202020204" pitchFamily="34" charset="0"/>
              <a:buChar char="•"/>
              <a:defRPr/>
            </a:pPr>
            <a:r>
              <a:rPr lang="en-US" dirty="0"/>
              <a:t>Revision by Brian Dopson, PhD. &amp; shae Byer</a:t>
            </a:r>
          </a:p>
          <a:p>
            <a:pPr marL="457200" lvl="1" indent="-457200">
              <a:spcAft>
                <a:spcPts val="600"/>
              </a:spcAft>
              <a:buFont typeface="Arial" panose="020B0604020202020204" pitchFamily="34" charset="0"/>
              <a:buChar char="•"/>
              <a:defRPr/>
            </a:pPr>
            <a:r>
              <a:rPr lang="en-US" dirty="0"/>
              <a:t>Presenters/Facilitators: shae byer &amp; Nick Papadogiannis</a:t>
            </a:r>
          </a:p>
          <a:p>
            <a:endParaRPr lang="en-CA" dirty="0"/>
          </a:p>
        </p:txBody>
      </p:sp>
    </p:spTree>
    <p:extLst>
      <p:ext uri="{BB962C8B-B14F-4D97-AF65-F5344CB8AC3E}">
        <p14:creationId xmlns:p14="http://schemas.microsoft.com/office/powerpoint/2010/main" val="3414308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4" name="Footer Placeholder 3">
            <a:extLst>
              <a:ext uri="{FF2B5EF4-FFF2-40B4-BE49-F238E27FC236}">
                <a16:creationId xmlns:a16="http://schemas.microsoft.com/office/drawing/2014/main" id="{0A98837A-1E8D-450D-B089-50192530C7EE}"/>
              </a:ext>
            </a:extLst>
          </p:cNvPr>
          <p:cNvSpPr>
            <a:spLocks noGrp="1"/>
          </p:cNvSpPr>
          <p:nvPr>
            <p:ph type="ftr" sz="quarter" idx="4"/>
          </p:nvPr>
        </p:nvSpPr>
        <p:spPr/>
        <p:txBody>
          <a:bodyPr/>
          <a:lstStyle/>
          <a:p>
            <a:r>
              <a:rPr lang="en-CA" dirty="0"/>
              <a:t>THN VTP – MOD #8 – You and the Agency – Handout #1 – Slides &amp; Notes</a:t>
            </a:r>
          </a:p>
        </p:txBody>
      </p:sp>
      <p:sp>
        <p:nvSpPr>
          <p:cNvPr id="3" name="Notes Placeholder 2">
            <a:extLst>
              <a:ext uri="{FF2B5EF4-FFF2-40B4-BE49-F238E27FC236}">
                <a16:creationId xmlns:a16="http://schemas.microsoft.com/office/drawing/2014/main" id="{9F8DFF2B-1ACE-40E1-9935-91FA6571179D}"/>
              </a:ext>
            </a:extLst>
          </p:cNvPr>
          <p:cNvSpPr>
            <a:spLocks noGrp="1"/>
          </p:cNvSpPr>
          <p:nvPr>
            <p:ph type="body" idx="1"/>
          </p:nvPr>
        </p:nvSpPr>
        <p:spPr/>
        <p:txBody>
          <a:bodyPr/>
          <a:lstStyle/>
          <a:p>
            <a:pPr marL="457200" lvl="1" indent="-457200">
              <a:spcAft>
                <a:spcPts val="600"/>
              </a:spcAft>
              <a:buFont typeface="Arial" panose="020B0604020202020204" pitchFamily="34" charset="0"/>
              <a:buChar char="•"/>
            </a:pPr>
            <a:r>
              <a:rPr lang="en-US" sz="1600" dirty="0"/>
              <a:t>See volunteering within their own life journey as individuals living with and affected by HIV </a:t>
            </a:r>
          </a:p>
          <a:p>
            <a:pPr marL="457200" lvl="1" indent="-457200">
              <a:spcAft>
                <a:spcPts val="600"/>
              </a:spcAft>
              <a:buFont typeface="Arial" panose="020B0604020202020204" pitchFamily="34" charset="0"/>
              <a:buChar char="•"/>
            </a:pPr>
            <a:r>
              <a:rPr lang="en-CA" sz="1600" dirty="0"/>
              <a:t>Understanding of the complexities of volunteering in the HIV sector for people living with or affected by HIV </a:t>
            </a:r>
            <a:endParaRPr lang="en-US" sz="1600" dirty="0"/>
          </a:p>
          <a:p>
            <a:pPr marL="457200" lvl="1" indent="-457200">
              <a:spcAft>
                <a:spcPts val="600"/>
              </a:spcAft>
              <a:buFont typeface="Arial" panose="020B0604020202020204" pitchFamily="34" charset="0"/>
              <a:buChar char="•"/>
            </a:pPr>
            <a:r>
              <a:rPr lang="en-US" sz="1600" dirty="0"/>
              <a:t>Knowledge of key self-care issues (boundaries, disclosure, confidentiality)</a:t>
            </a:r>
          </a:p>
          <a:p>
            <a:pPr marL="457200" lvl="1" indent="-457200">
              <a:spcAft>
                <a:spcPts val="600"/>
              </a:spcAft>
              <a:buFont typeface="Arial" panose="020B0604020202020204" pitchFamily="34" charset="0"/>
              <a:buChar char="•"/>
            </a:pPr>
            <a:r>
              <a:rPr lang="en-US" sz="1600" dirty="0"/>
              <a:t>Learn about volunteer-agency relationship (including seeking help/information and self-advocacy)</a:t>
            </a:r>
          </a:p>
          <a:p>
            <a:pPr fontAlgn="t">
              <a:lnSpc>
                <a:spcPts val="2700"/>
              </a:lnSpc>
            </a:pPr>
            <a:endParaRPr lang="en-CA" sz="1800" b="1" dirty="0">
              <a:solidFill>
                <a:srgbClr val="000000"/>
              </a:solidFill>
              <a:effectLst/>
              <a:latin typeface="Calibri" panose="020F0502020204030204" pitchFamily="34" charset="0"/>
              <a:ea typeface="Calibri" panose="020F0502020204030204" pitchFamily="34" charset="0"/>
            </a:endParaRPr>
          </a:p>
          <a:p>
            <a:pPr fontAlgn="t">
              <a:lnSpc>
                <a:spcPts val="2700"/>
              </a:lnSpc>
            </a:pPr>
            <a:endParaRPr lang="en-CA" sz="1800" b="1" dirty="0">
              <a:solidFill>
                <a:srgbClr val="000000"/>
              </a:solidFill>
              <a:effectLst/>
              <a:latin typeface="Calibri" panose="020F0502020204030204" pitchFamily="34" charset="0"/>
              <a:ea typeface="Calibri" panose="020F0502020204030204" pitchFamily="34" charset="0"/>
            </a:endParaRPr>
          </a:p>
          <a:p>
            <a:pPr fontAlgn="t">
              <a:lnSpc>
                <a:spcPts val="2700"/>
              </a:lnSpc>
            </a:pPr>
            <a:r>
              <a:rPr lang="en-CA" sz="1800" b="1" dirty="0" err="1">
                <a:solidFill>
                  <a:srgbClr val="000000"/>
                </a:solidFill>
                <a:effectLst/>
                <a:latin typeface="Calibri" panose="020F0502020204030204" pitchFamily="34" charset="0"/>
                <a:ea typeface="Calibri" panose="020F0502020204030204" pitchFamily="34" charset="0"/>
              </a:rPr>
              <a:t>a·gen·cy</a:t>
            </a:r>
            <a:endParaRPr lang="en-CA" sz="1800" dirty="0">
              <a:effectLst/>
              <a:latin typeface="Calibri" panose="020F0502020204030204" pitchFamily="34" charset="0"/>
              <a:ea typeface="Calibri" panose="020F0502020204030204" pitchFamily="34" charset="0"/>
            </a:endParaRPr>
          </a:p>
          <a:p>
            <a:pPr fontAlgn="t">
              <a:lnSpc>
                <a:spcPts val="2700"/>
              </a:lnSpc>
            </a:pPr>
            <a:r>
              <a:rPr lang="en-CA" sz="1800" b="1" dirty="0">
                <a:effectLs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p>
            <a:r>
              <a:rPr lang="en-CA" sz="1800" b="0" dirty="0">
                <a:solidFill>
                  <a:srgbClr val="000000"/>
                </a:solidFill>
                <a:effectLst/>
                <a:latin typeface="Calibri" panose="020F0502020204030204" pitchFamily="34" charset="0"/>
                <a:ea typeface="Calibri" panose="020F0502020204030204" pitchFamily="34" charset="0"/>
              </a:rPr>
              <a:t>a business or organization established to provide a particular service, typically one that involves organizing transactions between two other parties.</a:t>
            </a:r>
            <a:endParaRPr lang="en-CA" sz="1800" b="0" dirty="0">
              <a:effectLst/>
              <a:latin typeface="Calibri" panose="020F0502020204030204" pitchFamily="34" charset="0"/>
              <a:ea typeface="Calibri" panose="020F0502020204030204" pitchFamily="34" charset="0"/>
            </a:endParaRPr>
          </a:p>
          <a:p>
            <a:pPr marL="647700"/>
            <a:r>
              <a:rPr lang="en-CA" sz="1800" b="0" dirty="0">
                <a:effectLst/>
                <a:latin typeface="Calibri" panose="020F0502020204030204" pitchFamily="34" charset="0"/>
                <a:ea typeface="Calibri" panose="020F0502020204030204" pitchFamily="34" charset="0"/>
              </a:rPr>
              <a:t> </a:t>
            </a:r>
          </a:p>
          <a:p>
            <a:r>
              <a:rPr lang="en-CA" sz="1800" b="0" dirty="0">
                <a:solidFill>
                  <a:srgbClr val="000000"/>
                </a:solidFill>
                <a:effectLst/>
                <a:latin typeface="Calibri" panose="020F0502020204030204" pitchFamily="34" charset="0"/>
                <a:ea typeface="Calibri" panose="020F0502020204030204" pitchFamily="34" charset="0"/>
              </a:rPr>
              <a:t>agency is a group of people that performs some specific task, or that helps others in some way. A business that takes care of all the details for a person planning a trip is an example of a travel agency.</a:t>
            </a:r>
            <a:endParaRPr lang="en-CA" sz="1800" b="0" dirty="0">
              <a:effectLst/>
              <a:latin typeface="Calibri" panose="020F0502020204030204" pitchFamily="34" charset="0"/>
              <a:ea typeface="Calibri" panose="020F0502020204030204" pitchFamily="34" charset="0"/>
            </a:endParaRPr>
          </a:p>
          <a:p>
            <a:r>
              <a:rPr lang="en-CA" sz="1800" b="1" dirty="0">
                <a:effectLs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p>
            <a:r>
              <a:rPr lang="en-CA" sz="1800" b="0" dirty="0">
                <a:effectLst/>
                <a:latin typeface="Calibri" panose="020F0502020204030204" pitchFamily="34" charset="0"/>
                <a:ea typeface="Calibri" panose="020F0502020204030204" pitchFamily="34" charset="0"/>
              </a:rPr>
              <a:t>In social science, agency is defined as the capacity of individuals to act independently and to make their own free choices. By contrast, structure are those factors of influence (such as social class, religion, gender, ethnicity, ability, customs, etc.) that determine or limit an agent and their decisions.</a:t>
            </a:r>
          </a:p>
          <a:p>
            <a:r>
              <a:rPr lang="en-CA" sz="1800" b="0" dirty="0">
                <a:effectLst/>
                <a:latin typeface="Calibri" panose="020F0502020204030204" pitchFamily="34" charset="0"/>
                <a:ea typeface="Calibri" panose="020F0502020204030204" pitchFamily="34" charset="0"/>
              </a:rPr>
              <a:t> </a:t>
            </a:r>
          </a:p>
          <a:p>
            <a:r>
              <a:rPr lang="en-CA" sz="1800" b="0" dirty="0">
                <a:effectLst/>
                <a:latin typeface="Calibri" panose="020F0502020204030204" pitchFamily="34" charset="0"/>
                <a:ea typeface="Calibri" panose="020F0502020204030204" pitchFamily="34" charset="0"/>
              </a:rPr>
              <a:t>Human agency refers to the ability to shape one's life and a few dimensions can be differentiated. Individual agency is reflected in individual choices and the ability to influence one's life conditions and chances.</a:t>
            </a:r>
          </a:p>
          <a:p>
            <a:endParaRPr lang="en-CA" dirty="0"/>
          </a:p>
        </p:txBody>
      </p:sp>
    </p:spTree>
    <p:extLst>
      <p:ext uri="{BB962C8B-B14F-4D97-AF65-F5344CB8AC3E}">
        <p14:creationId xmlns:p14="http://schemas.microsoft.com/office/powerpoint/2010/main" val="3935881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191D34"/>
                </a:solidFill>
                <a:effectLst/>
                <a:latin typeface="Lora" pitchFamily="2" charset="0"/>
              </a:rPr>
              <a:t>Mental grounding techniques use methods that are primarily of a psychological and cognitive nature; for example, counting slowly or reimagining a previous experience in great detail.</a:t>
            </a:r>
          </a:p>
          <a:p>
            <a:pPr algn="l">
              <a:buFont typeface="Arial" panose="020B0604020202020204" pitchFamily="34" charset="0"/>
              <a:buChar char="•"/>
            </a:pPr>
            <a:r>
              <a:rPr lang="en-US" b="0" i="0" dirty="0">
                <a:solidFill>
                  <a:srgbClr val="191D34"/>
                </a:solidFill>
                <a:effectLst/>
                <a:latin typeface="Lora" pitchFamily="2" charset="0"/>
              </a:rPr>
              <a:t>Physical grounding techniques use methods focused on external stimuli, such as sensations and perceptions related to information that exists in the external environment; for example, exercises such as stretching or </a:t>
            </a:r>
            <a:r>
              <a:rPr lang="en-US" b="0" i="0" u="sng" dirty="0">
                <a:solidFill>
                  <a:srgbClr val="191D34"/>
                </a:solidFill>
                <a:effectLst/>
                <a:latin typeface="Lora" pitchFamily="2" charset="0"/>
                <a:hlinkClick r:id="rId3"/>
              </a:rPr>
              <a:t>yoga</a:t>
            </a:r>
            <a:r>
              <a:rPr lang="en-US" b="0" i="0" dirty="0">
                <a:solidFill>
                  <a:srgbClr val="191D34"/>
                </a:solidFill>
                <a:effectLst/>
                <a:latin typeface="Lora" pitchFamily="2" charset="0"/>
              </a:rPr>
              <a:t>, concentrating on tactile sensations such as putting your hands under running water, or rubbing your fingers across different fabrics.</a:t>
            </a:r>
          </a:p>
          <a:p>
            <a:pPr algn="l">
              <a:buFont typeface="Arial" panose="020B0604020202020204" pitchFamily="34" charset="0"/>
              <a:buChar char="•"/>
            </a:pPr>
            <a:r>
              <a:rPr lang="en-US" b="0" i="0" dirty="0">
                <a:solidFill>
                  <a:srgbClr val="191D34"/>
                </a:solidFill>
                <a:effectLst/>
                <a:latin typeface="Lora" pitchFamily="2" charset="0"/>
              </a:rPr>
              <a:t>Soothing grounding techniques describe methods that use kindness and positive sentiment to help induce a sense of calm and relaxation. Examples include thinking of people whom you love or repeating a positive statement to yourself.</a:t>
            </a:r>
          </a:p>
          <a:p>
            <a:endParaRPr lang="en-CA" dirty="0"/>
          </a:p>
          <a:p>
            <a:r>
              <a:rPr lang="en-US" b="1" dirty="0"/>
              <a:t>Mental Grounding: </a:t>
            </a:r>
          </a:p>
          <a:p>
            <a:r>
              <a:rPr lang="en-US" dirty="0"/>
              <a:t>1. Describe your environment in detail, using all of your senses – for example, “The walls are white, there are five blue chairs, there is a wooden bookshelf against the wall…” Describe objects, sounds, textures, colors, smells, shapes, numbers, and temperature. You can do this anywhere. </a:t>
            </a:r>
          </a:p>
          <a:p>
            <a:r>
              <a:rPr lang="en-US" dirty="0"/>
              <a:t>2. Play a “categories” game with yourself. Try to think of types of dogs, jazz musicians, animals or famous people that begin with each letter of the alphabet, cars, TV shows, writers, sports, songs, cities. </a:t>
            </a:r>
          </a:p>
          <a:p>
            <a:r>
              <a:rPr lang="en-US" dirty="0"/>
              <a:t>3. Describe an everyday activity in great detail. For example, describe a meal that you cook (e.g., “First, I peel the potatoes and cut them into quarters; then I boil the water; then I make an herb marinade of oregano, basil, garlic, and olive oil…”). </a:t>
            </a:r>
          </a:p>
          <a:p>
            <a:r>
              <a:rPr lang="en-US" dirty="0"/>
              <a:t>4. Imagine. Use a pleasant or comforting mental image. Again, use all of your senses to make it as real and vid as possible. </a:t>
            </a:r>
          </a:p>
          <a:p>
            <a:r>
              <a:rPr lang="en-US" dirty="0"/>
              <a:t>5. Read something, saying each word to yourself. Or read each letter backwards so that you focus on the letters and not the meaning of words.</a:t>
            </a:r>
          </a:p>
          <a:p>
            <a:r>
              <a:rPr lang="en-US" dirty="0"/>
              <a:t> 6. Use humor. Think of something funny to jolt yourself out of your mood. </a:t>
            </a:r>
          </a:p>
          <a:p>
            <a:r>
              <a:rPr lang="en-US" dirty="0"/>
              <a:t>7. Count to 10 or say the alphabet, very s . . . l . . . o . . . w . . . l . . . y.</a:t>
            </a:r>
          </a:p>
          <a:p>
            <a:endParaRPr lang="en-US" dirty="0"/>
          </a:p>
          <a:p>
            <a:r>
              <a:rPr lang="en-US" b="1" dirty="0"/>
              <a:t>Physical Grounding: </a:t>
            </a:r>
          </a:p>
          <a:p>
            <a:pPr marL="457200" indent="-457200">
              <a:buAutoNum type="arabicPeriod"/>
            </a:pPr>
            <a:r>
              <a:rPr lang="en-US" dirty="0"/>
              <a:t>Run cool or warm water over your hands. </a:t>
            </a:r>
          </a:p>
          <a:p>
            <a:pPr marL="457200" indent="-457200">
              <a:buAutoNum type="arabicPeriod"/>
            </a:pPr>
            <a:r>
              <a:rPr lang="en-US" dirty="0"/>
              <a:t> Grab tightly onto your chair as hard as you can; notice the sensations and the experience.</a:t>
            </a:r>
          </a:p>
          <a:p>
            <a:pPr marL="457200" indent="-457200">
              <a:buAutoNum type="arabicPeriod"/>
            </a:pPr>
            <a:r>
              <a:rPr lang="en-US" dirty="0"/>
              <a:t> Touch various objects around you: a pen, your clothing, the table, the walls. Notice textures, colors, weight, temperature. Compare the objects you touch</a:t>
            </a:r>
          </a:p>
          <a:p>
            <a:pPr marL="457200" indent="-457200">
              <a:buAutoNum type="arabicPeriod"/>
            </a:pPr>
            <a:r>
              <a:rPr lang="en-US" dirty="0"/>
              <a:t>Carry a grounding object in your pocket – a small object (a small rock, ring, piece of cloth) that you can touch whenever you feel unpleasant emotions rising</a:t>
            </a:r>
          </a:p>
          <a:p>
            <a:pPr marL="457200" indent="-457200">
              <a:buAutoNum type="arabicPeriod"/>
            </a:pPr>
            <a:r>
              <a:rPr lang="en-US" dirty="0"/>
              <a:t>Notice your body: the weight of your body in the chair; wiggling your toes in your socks; the feel of your back against the chair</a:t>
            </a:r>
          </a:p>
          <a:p>
            <a:pPr marL="457200" indent="-457200">
              <a:buAutoNum type="arabicPeriod"/>
            </a:pPr>
            <a:r>
              <a:rPr lang="en-US" dirty="0"/>
              <a:t>Stretch. Extend your fingers, arms, legs as far as you can; slowly and gently roll your head around. </a:t>
            </a:r>
          </a:p>
          <a:p>
            <a:pPr marL="457200" indent="-457200">
              <a:buAutoNum type="arabicPeriod"/>
            </a:pPr>
            <a:r>
              <a:rPr lang="en-US" dirty="0"/>
              <a:t>Clench and release your firsts</a:t>
            </a:r>
          </a:p>
          <a:p>
            <a:pPr marL="457200" indent="-457200">
              <a:buAutoNum type="arabicPeriod"/>
            </a:pPr>
            <a:r>
              <a:rPr lang="en-US" dirty="0"/>
              <a:t>Jump up and down</a:t>
            </a:r>
          </a:p>
          <a:p>
            <a:pPr marL="457200" indent="-457200">
              <a:buAutoNum type="arabicPeriod"/>
            </a:pPr>
            <a:r>
              <a:rPr lang="en-US" dirty="0"/>
              <a:t>Eat something in a savoring way; fully experience the food; describe the sights, aromas, textures, flavors, and the experience in detail to yourself. </a:t>
            </a:r>
          </a:p>
          <a:p>
            <a:pPr marL="457200" indent="-457200">
              <a:buAutoNum type="arabicPeriod"/>
            </a:pPr>
            <a:r>
              <a:rPr lang="en-US" dirty="0"/>
              <a:t>Focus on your breathing, noticing each inhale and exhale. Repeat a pleasant word to yourself on each exhale.</a:t>
            </a:r>
          </a:p>
          <a:p>
            <a:pPr marL="457200" indent="-457200">
              <a:buAutoNum type="arabicPeriod"/>
            </a:pPr>
            <a:endParaRPr lang="en-US" dirty="0"/>
          </a:p>
          <a:p>
            <a:pPr marL="0" indent="0">
              <a:buNone/>
            </a:pPr>
            <a:r>
              <a:rPr lang="en-US" b="1" dirty="0"/>
              <a:t>Soothing Grounding: </a:t>
            </a:r>
          </a:p>
          <a:p>
            <a:pPr marL="457200" indent="-457200">
              <a:buAutoNum type="arabicPeriod"/>
            </a:pPr>
            <a:r>
              <a:rPr lang="en-US" dirty="0"/>
              <a:t>Say kind statements, as if you were talking to a friend or small child – for example, “You are a good person going through a hard time. You’ll get through this.” </a:t>
            </a:r>
          </a:p>
          <a:p>
            <a:pPr marL="457200" indent="-457200">
              <a:buAutoNum type="arabicPeriod"/>
            </a:pPr>
            <a:r>
              <a:rPr lang="en-US" dirty="0"/>
              <a:t> Think of favorites. Think of your favorite color, animal, season, food, time of day, TV show. </a:t>
            </a:r>
          </a:p>
          <a:p>
            <a:pPr marL="457200" indent="-457200">
              <a:buAutoNum type="arabicPeriod"/>
            </a:pPr>
            <a:r>
              <a:rPr lang="en-US" dirty="0"/>
              <a:t>Picture people you care about and look at photographs of them</a:t>
            </a:r>
          </a:p>
          <a:p>
            <a:pPr marL="457200" indent="-457200">
              <a:buAutoNum type="arabicPeriod"/>
            </a:pPr>
            <a:r>
              <a:rPr lang="en-US" dirty="0"/>
              <a:t>Remember the words to an inspiring song, quotation, or poem that makes you feel better (e.g., serenity prayer</a:t>
            </a:r>
          </a:p>
          <a:p>
            <a:pPr marL="457200" indent="-457200">
              <a:buAutoNum type="arabicPeriod"/>
            </a:pPr>
            <a:r>
              <a:rPr lang="en-US" dirty="0"/>
              <a:t> Say a coping statement: “I can handle this,” “This feeling will pass.” </a:t>
            </a:r>
          </a:p>
          <a:p>
            <a:pPr marL="457200" indent="-457200">
              <a:buAutoNum type="arabicPeriod"/>
            </a:pPr>
            <a:r>
              <a:rPr lang="en-US" dirty="0"/>
              <a:t>Plan a safe treat for yourself, such as a piece of candy, a nice dinner, or a warm bath. </a:t>
            </a:r>
          </a:p>
          <a:p>
            <a:pPr marL="457200" indent="-457200">
              <a:buAutoNum type="arabicPeriod"/>
            </a:pPr>
            <a:r>
              <a:rPr lang="en-US" dirty="0"/>
              <a:t>Think of things you are looking forward to in the next week – perhaps time with a friend, going to a movie, or going on a hike.</a:t>
            </a:r>
          </a:p>
          <a:p>
            <a:pPr marL="457200" indent="-457200">
              <a:buAutoNum type="arabicPeriod"/>
            </a:pPr>
            <a:endParaRPr lang="en-US" dirty="0"/>
          </a:p>
          <a:p>
            <a:pPr marL="457200" indent="-457200">
              <a:buAutoNum type="arabicPeriod"/>
            </a:pPr>
            <a:endParaRPr lang="en-US" dirty="0"/>
          </a:p>
          <a:p>
            <a:pPr marL="0" indent="0">
              <a:buNone/>
            </a:pPr>
            <a:r>
              <a:rPr lang="en-US" dirty="0"/>
              <a:t>Complete </a:t>
            </a:r>
            <a:endParaRPr lang="en-CA" dirty="0"/>
          </a:p>
        </p:txBody>
      </p:sp>
      <p:sp>
        <p:nvSpPr>
          <p:cNvPr id="4" name="Footer Placeholder 3"/>
          <p:cNvSpPr>
            <a:spLocks noGrp="1"/>
          </p:cNvSpPr>
          <p:nvPr>
            <p:ph type="ftr" sz="quarter" idx="4"/>
          </p:nvPr>
        </p:nvSpPr>
        <p:spPr/>
        <p:txBody>
          <a:bodyPr/>
          <a:lstStyle/>
          <a:p>
            <a:r>
              <a:rPr lang="en-CA"/>
              <a:t>THN VTP – MOD #8 – You &amp; the Agency – Handout #1 – Slides &amp; Notes</a:t>
            </a:r>
            <a:endParaRPr lang="en-CA" dirty="0"/>
          </a:p>
        </p:txBody>
      </p:sp>
    </p:spTree>
    <p:extLst>
      <p:ext uri="{BB962C8B-B14F-4D97-AF65-F5344CB8AC3E}">
        <p14:creationId xmlns:p14="http://schemas.microsoft.com/office/powerpoint/2010/main" val="2191375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3" name="Notes Placeholder 2"/>
          <p:cNvSpPr>
            <a:spLocks noGrp="1"/>
          </p:cNvSpPr>
          <p:nvPr>
            <p:ph type="body" idx="1"/>
          </p:nvPr>
        </p:nvSpPr>
        <p:spPr>
          <a:xfrm>
            <a:off x="1323975" y="4560571"/>
            <a:ext cx="4667250" cy="4320540"/>
          </a:xfrm>
        </p:spPr>
        <p:txBody>
          <a:bodyPr/>
          <a:lstStyle/>
          <a:p>
            <a:pPr fontAlgn="t">
              <a:lnSpc>
                <a:spcPts val="2700"/>
              </a:lnSpc>
            </a:pPr>
            <a:r>
              <a:rPr lang="en-CA" sz="1800" b="1" dirty="0">
                <a:solidFill>
                  <a:srgbClr val="000000"/>
                </a:solidFill>
                <a:effectLst/>
                <a:latin typeface="Calibri" panose="020F0502020204030204" pitchFamily="34" charset="0"/>
                <a:ea typeface="Calibri" panose="020F0502020204030204" pitchFamily="34" charset="0"/>
              </a:rPr>
              <a:t>What is agency and an agency? Post to Chat</a:t>
            </a:r>
          </a:p>
          <a:p>
            <a:pPr fontAlgn="t">
              <a:lnSpc>
                <a:spcPts val="2700"/>
              </a:lnSpc>
            </a:pPr>
            <a:r>
              <a:rPr lang="en-CA" sz="1800" b="1" dirty="0" err="1">
                <a:solidFill>
                  <a:srgbClr val="000000"/>
                </a:solidFill>
                <a:effectLst/>
                <a:latin typeface="Calibri" panose="020F0502020204030204" pitchFamily="34" charset="0"/>
                <a:ea typeface="Calibri" panose="020F0502020204030204" pitchFamily="34" charset="0"/>
              </a:rPr>
              <a:t>a·gen·cy</a:t>
            </a:r>
            <a:endParaRPr lang="en-CA" sz="1800" dirty="0">
              <a:effectLst/>
              <a:latin typeface="Calibri" panose="020F0502020204030204" pitchFamily="34" charset="0"/>
              <a:ea typeface="Calibri" panose="020F0502020204030204" pitchFamily="34" charset="0"/>
            </a:endParaRPr>
          </a:p>
          <a:p>
            <a:pPr fontAlgn="t">
              <a:lnSpc>
                <a:spcPts val="2700"/>
              </a:lnSpc>
            </a:pPr>
            <a:r>
              <a:rPr lang="en-CA" sz="1800" b="1" dirty="0">
                <a:effectLs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p>
            <a:r>
              <a:rPr lang="en-CA" sz="1800" b="0" dirty="0">
                <a:solidFill>
                  <a:srgbClr val="000000"/>
                </a:solidFill>
                <a:effectLst/>
                <a:latin typeface="Calibri" panose="020F0502020204030204" pitchFamily="34" charset="0"/>
                <a:ea typeface="Calibri" panose="020F0502020204030204" pitchFamily="34" charset="0"/>
              </a:rPr>
              <a:t>a business or organization established to provide a particular service, typically one that involves organizing transactions between two other parties.</a:t>
            </a:r>
            <a:endParaRPr lang="en-CA" sz="1800" b="0" dirty="0">
              <a:effectLst/>
              <a:latin typeface="Calibri" panose="020F0502020204030204" pitchFamily="34" charset="0"/>
              <a:ea typeface="Calibri" panose="020F0502020204030204" pitchFamily="34" charset="0"/>
            </a:endParaRPr>
          </a:p>
          <a:p>
            <a:pPr marL="647700"/>
            <a:r>
              <a:rPr lang="en-CA" sz="1800" b="0" dirty="0">
                <a:effectLst/>
                <a:latin typeface="Calibri" panose="020F0502020204030204" pitchFamily="34" charset="0"/>
                <a:ea typeface="Calibri" panose="020F0502020204030204" pitchFamily="34" charset="0"/>
              </a:rPr>
              <a:t> </a:t>
            </a:r>
          </a:p>
          <a:p>
            <a:r>
              <a:rPr lang="en-CA" sz="1800" b="0" dirty="0">
                <a:solidFill>
                  <a:srgbClr val="000000"/>
                </a:solidFill>
                <a:effectLst/>
                <a:latin typeface="Calibri" panose="020F0502020204030204" pitchFamily="34" charset="0"/>
                <a:ea typeface="Calibri" panose="020F0502020204030204" pitchFamily="34" charset="0"/>
              </a:rPr>
              <a:t>agency is a group of people that performs some specific task, or that helps others in some way. A business that takes care of all the details for a person planning a trip is an example of a travel agency.</a:t>
            </a:r>
            <a:endParaRPr lang="en-CA" sz="1800" b="0" dirty="0">
              <a:effectLst/>
              <a:latin typeface="Calibri" panose="020F0502020204030204" pitchFamily="34" charset="0"/>
              <a:ea typeface="Calibri" panose="020F0502020204030204" pitchFamily="34" charset="0"/>
            </a:endParaRPr>
          </a:p>
          <a:p>
            <a:r>
              <a:rPr lang="en-CA" sz="1800" b="1" dirty="0">
                <a:effectLs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p>
            <a:r>
              <a:rPr lang="en-CA" sz="1800" b="0" dirty="0">
                <a:effectLst/>
                <a:latin typeface="Calibri" panose="020F0502020204030204" pitchFamily="34" charset="0"/>
                <a:ea typeface="Calibri" panose="020F0502020204030204" pitchFamily="34" charset="0"/>
              </a:rPr>
              <a:t>In social science, agency is defined as the capacity of individuals to act independently and to make their own free choices. By contrast, structure are those factors of influence (such as social class, religion, gender, ethnicity, ability, customs, etc.) that determine or limit an agent and their decisions.</a:t>
            </a:r>
          </a:p>
          <a:p>
            <a:r>
              <a:rPr lang="en-CA" sz="1800" b="0" dirty="0">
                <a:effectLst/>
                <a:latin typeface="Calibri" panose="020F0502020204030204" pitchFamily="34" charset="0"/>
                <a:ea typeface="Calibri" panose="020F0502020204030204" pitchFamily="34" charset="0"/>
              </a:rPr>
              <a:t> </a:t>
            </a:r>
          </a:p>
          <a:p>
            <a:r>
              <a:rPr lang="en-CA" sz="1800" b="0" dirty="0">
                <a:effectLst/>
                <a:latin typeface="Calibri" panose="020F0502020204030204" pitchFamily="34" charset="0"/>
                <a:ea typeface="Calibri" panose="020F0502020204030204" pitchFamily="34" charset="0"/>
              </a:rPr>
              <a:t>Human agency refers to the ability to shape one's life and a few dimensions can be differentiated. Individual agency is reflected in individual choices and the ability to influence one's life conditions and chances.</a:t>
            </a:r>
          </a:p>
          <a:p>
            <a:pPr marL="342900" lvl="0" indent="-342900">
              <a:lnSpc>
                <a:spcPct val="127000"/>
              </a:lnSpc>
              <a:buSzPts val="1000"/>
              <a:buFont typeface="Arial" panose="020B0604020202020204" pitchFamily="34" charset="0"/>
              <a:buChar char="●"/>
            </a:pPr>
            <a:endParaRPr lang="en-CA" sz="1800" dirty="0">
              <a:effectLst/>
              <a:latin typeface="Noto Sans Symbols"/>
              <a:ea typeface="Noto Sans Symbols"/>
              <a:cs typeface="Noto Sans Symbols"/>
            </a:endParaRPr>
          </a:p>
          <a:p>
            <a:pPr marL="342900" lvl="0" indent="-342900">
              <a:lnSpc>
                <a:spcPct val="127000"/>
              </a:lnSpc>
              <a:buSzPts val="1000"/>
              <a:buFont typeface="Arial" panose="020B0604020202020204" pitchFamily="34" charset="0"/>
              <a:buChar char="●"/>
            </a:pPr>
            <a:endParaRPr lang="en-CA" sz="1800" dirty="0">
              <a:effectLst/>
              <a:latin typeface="Noto Sans Symbols"/>
              <a:ea typeface="Noto Sans Symbols"/>
              <a:cs typeface="Noto Sans Symbols"/>
            </a:endParaRPr>
          </a:p>
          <a:p>
            <a:pPr marL="342900" lvl="0" indent="-342900">
              <a:lnSpc>
                <a:spcPct val="127000"/>
              </a:lnSpc>
              <a:buSzPts val="1000"/>
              <a:buFont typeface="Arial" panose="020B0604020202020204" pitchFamily="34" charset="0"/>
              <a:buChar char="●"/>
            </a:pPr>
            <a:r>
              <a:rPr lang="en-CA" sz="1800" dirty="0">
                <a:effectLst/>
                <a:latin typeface="Noto Sans Symbols"/>
                <a:ea typeface="Noto Sans Symbols"/>
                <a:cs typeface="Noto Sans Symbols"/>
              </a:rPr>
              <a:t>You are entering into a relationship with an agency and its work</a:t>
            </a:r>
          </a:p>
          <a:p>
            <a:pPr marL="342900" lvl="0" indent="-342900">
              <a:lnSpc>
                <a:spcPct val="127000"/>
              </a:lnSpc>
              <a:buSzPts val="1000"/>
              <a:buFont typeface="Arial" panose="020B0604020202020204" pitchFamily="34" charset="0"/>
              <a:buChar char="●"/>
            </a:pPr>
            <a:r>
              <a:rPr lang="en-CA" sz="1800" i="1" dirty="0">
                <a:effectLst/>
                <a:latin typeface="Noto Sans Symbols"/>
                <a:ea typeface="Noto Sans Symbols"/>
                <a:cs typeface="Noto Sans Symbols"/>
              </a:rPr>
              <a:t>The agency is far from perfect and is always evolving: they will fall short, and so will you. Be understanding and stay open to communicating.</a:t>
            </a:r>
            <a:endParaRPr lang="en-CA" sz="1800" dirty="0">
              <a:effectLst/>
              <a:latin typeface="Noto Sans Symbols"/>
              <a:ea typeface="Noto Sans Symbols"/>
              <a:cs typeface="Noto Sans Symbols"/>
            </a:endParaRPr>
          </a:p>
          <a:p>
            <a:pPr marL="342900" lvl="0" indent="-342900">
              <a:lnSpc>
                <a:spcPct val="127000"/>
              </a:lnSpc>
              <a:buSzPts val="1000"/>
              <a:buFont typeface="Arial" panose="020B0604020202020204" pitchFamily="34" charset="0"/>
              <a:buChar char="●"/>
            </a:pPr>
            <a:r>
              <a:rPr lang="en-CA" sz="1800" dirty="0">
                <a:effectLst/>
                <a:latin typeface="Noto Sans Symbols"/>
                <a:ea typeface="Noto Sans Symbols"/>
                <a:cs typeface="Noto Sans Symbols"/>
              </a:rPr>
              <a:t>These main topics will probably need attention many times during your time as a volunteer.</a:t>
            </a:r>
          </a:p>
          <a:p>
            <a:pPr marL="342900" lvl="0" indent="-342900">
              <a:lnSpc>
                <a:spcPct val="127000"/>
              </a:lnSpc>
              <a:buSzPts val="1000"/>
              <a:buFont typeface="Arial" panose="020B0604020202020204" pitchFamily="34" charset="0"/>
              <a:buChar char="●"/>
            </a:pPr>
            <a:r>
              <a:rPr lang="en-CA" sz="1800" dirty="0">
                <a:effectLst/>
                <a:latin typeface="Noto Sans Symbols"/>
                <a:ea typeface="Noto Sans Symbols"/>
                <a:cs typeface="Noto Sans Symbols"/>
              </a:rPr>
              <a:t>It is important to understand that the volunteer/client/agency relationship is a life journey for all of us</a:t>
            </a:r>
          </a:p>
          <a:p>
            <a:endParaRPr lang="en-US" dirty="0"/>
          </a:p>
        </p:txBody>
      </p:sp>
      <p:sp>
        <p:nvSpPr>
          <p:cNvPr id="4" name="Footer Placeholder 3">
            <a:extLst>
              <a:ext uri="{FF2B5EF4-FFF2-40B4-BE49-F238E27FC236}">
                <a16:creationId xmlns:a16="http://schemas.microsoft.com/office/drawing/2014/main" id="{E93D361D-929D-44C3-A284-253E1022CC0A}"/>
              </a:ext>
            </a:extLst>
          </p:cNvPr>
          <p:cNvSpPr>
            <a:spLocks noGrp="1"/>
          </p:cNvSpPr>
          <p:nvPr>
            <p:ph type="ftr" sz="quarter" idx="4"/>
          </p:nvPr>
        </p:nvSpPr>
        <p:spPr/>
        <p:txBody>
          <a:bodyPr/>
          <a:lstStyle/>
          <a:p>
            <a:r>
              <a:rPr lang="en-CA"/>
              <a:t>THN VTP – MOD #8 – You and the Agency – Handout #1 – Slides &amp; Notes</a:t>
            </a:r>
            <a:endParaRPr lang="en-CA" dirty="0"/>
          </a:p>
        </p:txBody>
      </p:sp>
    </p:spTree>
    <p:extLst>
      <p:ext uri="{BB962C8B-B14F-4D97-AF65-F5344CB8AC3E}">
        <p14:creationId xmlns:p14="http://schemas.microsoft.com/office/powerpoint/2010/main" val="257823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3" name="Notes Placeholder 2"/>
          <p:cNvSpPr>
            <a:spLocks noGrp="1"/>
          </p:cNvSpPr>
          <p:nvPr>
            <p:ph type="body" idx="1"/>
          </p:nvPr>
        </p:nvSpPr>
        <p:spPr>
          <a:xfrm>
            <a:off x="1323975" y="4560571"/>
            <a:ext cx="4667250" cy="4320540"/>
          </a:xfrm>
        </p:spPr>
        <p:txBody>
          <a:bodyPr/>
          <a:lstStyle/>
          <a:p>
            <a:pPr marL="342900" lvl="0" indent="-342900">
              <a:lnSpc>
                <a:spcPct val="127000"/>
              </a:lnSpc>
              <a:buSzPts val="1000"/>
              <a:buFont typeface="Arial" panose="020B0604020202020204" pitchFamily="34" charset="0"/>
              <a:buChar char="●"/>
            </a:pPr>
            <a:r>
              <a:rPr lang="en-CA" sz="1800" dirty="0">
                <a:effectLst/>
                <a:latin typeface="Noto Sans Symbols"/>
                <a:ea typeface="Noto Sans Symbols"/>
                <a:cs typeface="Noto Sans Symbols"/>
              </a:rPr>
              <a:t>The clearer you and the agency are on your role and the agency’s role the better it will be</a:t>
            </a:r>
            <a:r>
              <a:rPr lang="en-CA" sz="1800" i="1" dirty="0">
                <a:effectLst/>
                <a:latin typeface="Noto Sans Symbols"/>
                <a:ea typeface="Noto Sans Symbols"/>
                <a:cs typeface="Noto Sans Symbols"/>
              </a:rPr>
              <a:t> for everyone!</a:t>
            </a:r>
            <a:endParaRPr lang="en-CA" sz="1800" dirty="0">
              <a:effectLst/>
              <a:latin typeface="Noto Sans Symbols"/>
              <a:ea typeface="Noto Sans Symbols"/>
              <a:cs typeface="Noto Sans Symbols"/>
            </a:endParaRPr>
          </a:p>
          <a:p>
            <a:pPr marL="342900" lvl="0" indent="-342900">
              <a:lnSpc>
                <a:spcPct val="127000"/>
              </a:lnSpc>
              <a:buSzPts val="1000"/>
              <a:buFont typeface="Arial" panose="020B0604020202020204" pitchFamily="34" charset="0"/>
              <a:buChar char="●"/>
            </a:pPr>
            <a:r>
              <a:rPr lang="en-CA" sz="1800" dirty="0">
                <a:effectLst/>
                <a:latin typeface="Noto Sans Symbols"/>
                <a:ea typeface="Noto Sans Symbols"/>
                <a:cs typeface="Noto Sans Symbols"/>
              </a:rPr>
              <a:t>If you come across some areas that are not comfortable for you, then continue through the discussion until you </a:t>
            </a:r>
            <a:r>
              <a:rPr lang="en-CA" sz="1800" b="1" dirty="0">
                <a:effectLst/>
                <a:latin typeface="Noto Sans Symbols"/>
                <a:ea typeface="Noto Sans Symbols"/>
                <a:cs typeface="Noto Sans Symbols"/>
              </a:rPr>
              <a:t>find a mutual agreement</a:t>
            </a:r>
            <a:endParaRPr lang="en-CA" sz="1800" dirty="0">
              <a:effectLst/>
              <a:latin typeface="Noto Sans Symbols"/>
              <a:ea typeface="Noto Sans Symbols"/>
              <a:cs typeface="Noto Sans Symbols"/>
            </a:endParaRPr>
          </a:p>
          <a:p>
            <a:pPr marL="342900" lvl="0" indent="-342900">
              <a:lnSpc>
                <a:spcPct val="127000"/>
              </a:lnSpc>
              <a:buSzPts val="1000"/>
              <a:buFont typeface="Arial" panose="020B0604020202020204" pitchFamily="34" charset="0"/>
              <a:buChar char="●"/>
            </a:pPr>
            <a:r>
              <a:rPr lang="en-CA" sz="1800" dirty="0">
                <a:effectLst/>
                <a:latin typeface="Noto Sans Symbols"/>
                <a:ea typeface="Noto Sans Symbols"/>
                <a:cs typeface="Noto Sans Symbols"/>
              </a:rPr>
              <a:t>When discussing these areas, it is the best time to ask questions of your volunteer coordinator. Are there any pressing questions about this now that might help other people to understand your shared concerns?</a:t>
            </a:r>
          </a:p>
          <a:p>
            <a:pPr marL="342900" lvl="0" indent="-342900">
              <a:lnSpc>
                <a:spcPct val="127000"/>
              </a:lnSpc>
              <a:buSzPts val="1000"/>
              <a:buFont typeface="Arial" panose="020B0604020202020204" pitchFamily="34" charset="0"/>
              <a:buChar char="●"/>
            </a:pPr>
            <a:r>
              <a:rPr lang="en-CA" sz="1800" dirty="0">
                <a:effectLst/>
                <a:latin typeface="Noto Sans Symbols"/>
                <a:ea typeface="Noto Sans Symbols"/>
                <a:cs typeface="Noto Sans Symbols"/>
              </a:rPr>
              <a:t>Your agency's Volunteer Coordinator and/or a Program Coordinator will probably be the person going through these with you</a:t>
            </a:r>
          </a:p>
          <a:p>
            <a:pPr marL="342900" lvl="0" indent="-342900">
              <a:lnSpc>
                <a:spcPct val="127000"/>
              </a:lnSpc>
              <a:buSzPts val="1000"/>
              <a:buFont typeface="Arial" panose="020B0604020202020204" pitchFamily="34" charset="0"/>
              <a:buChar char="●"/>
            </a:pPr>
            <a:r>
              <a:rPr lang="en-CA" sz="1800" dirty="0">
                <a:effectLst/>
                <a:latin typeface="Noto Sans Symbols"/>
                <a:ea typeface="Noto Sans Symbols"/>
                <a:cs typeface="Noto Sans Symbols"/>
              </a:rPr>
              <a:t>If you have preferences for such things as how to get feedback, make those preferences clear with your volunteer coordinator; that should never come as a surprise to other staff or volunteers.</a:t>
            </a:r>
          </a:p>
          <a:p>
            <a:pPr marL="342900" lvl="0" indent="-342900">
              <a:lnSpc>
                <a:spcPct val="127000"/>
              </a:lnSpc>
              <a:buSzPts val="1000"/>
              <a:buFont typeface="Arial" panose="020B0604020202020204" pitchFamily="34" charset="0"/>
              <a:buChar char="●"/>
            </a:pPr>
            <a:r>
              <a:rPr lang="en-CA" sz="1800" b="1" dirty="0">
                <a:effectLst/>
                <a:latin typeface="Noto Sans Symbols"/>
                <a:ea typeface="Noto Sans Symbols"/>
                <a:cs typeface="Noto Sans Symbols"/>
              </a:rPr>
              <a:t>Mutual respect with peers, agency staff and the people being served is key.</a:t>
            </a:r>
            <a:endParaRPr lang="en-CA" sz="1800" dirty="0">
              <a:effectLst/>
              <a:latin typeface="Noto Sans Symbols"/>
              <a:ea typeface="Noto Sans Symbols"/>
              <a:cs typeface="Noto Sans Symbols"/>
            </a:endParaRPr>
          </a:p>
          <a:p>
            <a:pPr marL="342900" lvl="0" indent="-342900">
              <a:lnSpc>
                <a:spcPct val="127000"/>
              </a:lnSpc>
              <a:buSzPts val="1000"/>
              <a:buFont typeface="Arial" panose="020B0604020202020204" pitchFamily="34" charset="0"/>
              <a:buChar char="●"/>
            </a:pPr>
            <a:r>
              <a:rPr lang="en-CA" sz="1800" dirty="0">
                <a:effectLst/>
                <a:latin typeface="Noto Sans Symbols"/>
                <a:ea typeface="Noto Sans Symbols"/>
                <a:cs typeface="Noto Sans Symbols"/>
              </a:rPr>
              <a:t>Your agency will share with you its policies and practices that its volunteers need to follow.</a:t>
            </a:r>
          </a:p>
          <a:p>
            <a:pPr marL="342900" lvl="0" indent="-342900">
              <a:lnSpc>
                <a:spcPct val="127000"/>
              </a:lnSpc>
              <a:buSzPts val="1000"/>
              <a:buFont typeface="Arial" panose="020B0604020202020204" pitchFamily="34" charset="0"/>
              <a:buChar char="●"/>
            </a:pPr>
            <a:endParaRPr lang="en-CA" sz="1800" dirty="0">
              <a:effectLst/>
              <a:latin typeface="Noto Sans Symbols"/>
              <a:ea typeface="Noto Sans Symbols"/>
              <a:cs typeface="Noto Sans Symbols"/>
            </a:endParaRPr>
          </a:p>
          <a:p>
            <a:pPr marL="342900" lvl="0" indent="-342900">
              <a:lnSpc>
                <a:spcPct val="127000"/>
              </a:lnSpc>
              <a:buSzPts val="1000"/>
              <a:buFont typeface="Arial" panose="020B0604020202020204" pitchFamily="34" charset="0"/>
              <a:buChar char="●"/>
            </a:pPr>
            <a:r>
              <a:rPr lang="en-CA" sz="1800" i="1" dirty="0">
                <a:solidFill>
                  <a:srgbClr val="000000"/>
                </a:solidFill>
                <a:effectLst/>
                <a:latin typeface="Calibri" panose="020F0502020204030204" pitchFamily="34" charset="0"/>
                <a:ea typeface="Calibri" panose="020F0502020204030204" pitchFamily="34" charset="0"/>
              </a:rPr>
              <a:t>The new volunteer is really keen to start working. It is a small agency. The volunteer coordinator who also doubles as an outreach worker says, “we are so glad you are coming. It gets crazy here and I know you are agreeing to make condom packages on a Thursday, but hey, we may ask you to pitch in sometimes and do other things”</a:t>
            </a:r>
            <a:endParaRPr lang="en-CA" sz="1800" dirty="0">
              <a:effectLst/>
              <a:latin typeface="Noto Sans Symbols"/>
              <a:ea typeface="Noto Sans Symbols"/>
              <a:cs typeface="Noto Sans Symbols"/>
            </a:endParaRPr>
          </a:p>
          <a:p>
            <a:endParaRPr lang="en-US" dirty="0"/>
          </a:p>
        </p:txBody>
      </p:sp>
      <p:sp>
        <p:nvSpPr>
          <p:cNvPr id="4" name="Footer Placeholder 3">
            <a:extLst>
              <a:ext uri="{FF2B5EF4-FFF2-40B4-BE49-F238E27FC236}">
                <a16:creationId xmlns:a16="http://schemas.microsoft.com/office/drawing/2014/main" id="{B283AA6B-681B-446C-8891-56AF36C7A014}"/>
              </a:ext>
            </a:extLst>
          </p:cNvPr>
          <p:cNvSpPr>
            <a:spLocks noGrp="1"/>
          </p:cNvSpPr>
          <p:nvPr>
            <p:ph type="ftr" sz="quarter" idx="4"/>
          </p:nvPr>
        </p:nvSpPr>
        <p:spPr/>
        <p:txBody>
          <a:bodyPr/>
          <a:lstStyle/>
          <a:p>
            <a:r>
              <a:rPr lang="en-CA"/>
              <a:t>THN VTP – MOD #8 – You and the Agency – Handout #1 – Slides &amp; Notes</a:t>
            </a:r>
            <a:endParaRPr lang="en-CA" dirty="0"/>
          </a:p>
        </p:txBody>
      </p:sp>
    </p:spTree>
    <p:extLst>
      <p:ext uri="{BB962C8B-B14F-4D97-AF65-F5344CB8AC3E}">
        <p14:creationId xmlns:p14="http://schemas.microsoft.com/office/powerpoint/2010/main" val="3286801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3" name="Notes Placeholder 2"/>
          <p:cNvSpPr>
            <a:spLocks noGrp="1"/>
          </p:cNvSpPr>
          <p:nvPr>
            <p:ph type="body" idx="1"/>
          </p:nvPr>
        </p:nvSpPr>
        <p:spPr>
          <a:xfrm>
            <a:off x="993304" y="4440560"/>
            <a:ext cx="5256584" cy="4320540"/>
          </a:xfrm>
        </p:spPr>
        <p:txBody>
          <a:bodyPr/>
          <a:lstStyle/>
          <a:p>
            <a:pPr marL="0" indent="0">
              <a:buFont typeface="Arial"/>
              <a:buNone/>
            </a:pPr>
            <a:r>
              <a:rPr lang="en-US" sz="1100" b="1" dirty="0"/>
              <a:t>D</a:t>
            </a:r>
          </a:p>
          <a:p>
            <a:pPr marL="180376" indent="-180376">
              <a:buFont typeface="Arial"/>
              <a:buChar char="•"/>
            </a:pPr>
            <a:r>
              <a:rPr lang="en-US" sz="1100" dirty="0"/>
              <a:t>Being</a:t>
            </a:r>
            <a:r>
              <a:rPr lang="en-US" sz="1100" baseline="0" dirty="0"/>
              <a:t> a PHA in an organization for HIV brings the personal and the professional together. Because you have a role, it is this </a:t>
            </a:r>
            <a:r>
              <a:rPr lang="en-US" sz="1100" i="1" baseline="0" dirty="0"/>
              <a:t>role</a:t>
            </a:r>
            <a:r>
              <a:rPr lang="en-US" sz="1100" baseline="0" dirty="0"/>
              <a:t> that comes first.</a:t>
            </a:r>
          </a:p>
          <a:p>
            <a:pPr marL="661379" indent="-180376">
              <a:buFont typeface="Arial"/>
              <a:buChar char="•"/>
            </a:pPr>
            <a:r>
              <a:rPr lang="en-US" sz="1100" baseline="0" dirty="0"/>
              <a:t>What you share about yourself is yours to share and it may get passed on</a:t>
            </a:r>
          </a:p>
          <a:p>
            <a:pPr marL="661379" indent="-180376">
              <a:buFont typeface="Arial"/>
              <a:buChar char="•"/>
            </a:pPr>
            <a:r>
              <a:rPr lang="en-US" sz="1100" baseline="0" dirty="0"/>
              <a:t>This includes disclosing your status or anything about your story</a:t>
            </a:r>
          </a:p>
          <a:p>
            <a:pPr marL="171450" lvl="1" indent="-171450">
              <a:buFont typeface="Arial" panose="020B0604020202020204" pitchFamily="34" charset="0"/>
              <a:buChar char="•"/>
            </a:pPr>
            <a:r>
              <a:rPr lang="en-US" sz="1100" baseline="0" dirty="0"/>
              <a:t>You will find many times that people may ask you questions because you are a PHA – you do not have to know the answers, nor speak for all PHAs</a:t>
            </a:r>
          </a:p>
          <a:p>
            <a:pPr lvl="1" indent="-180376">
              <a:buFont typeface="Arial"/>
              <a:buChar char="•"/>
            </a:pPr>
            <a:r>
              <a:rPr lang="en-US" sz="1100" baseline="0" dirty="0"/>
              <a:t>Your right to privacy is yours to hold </a:t>
            </a:r>
          </a:p>
          <a:p>
            <a:pPr marL="171450" lvl="1" indent="-171450">
              <a:buFont typeface="Arial" panose="020B0604020202020204" pitchFamily="34" charset="0"/>
              <a:buChar char="•"/>
            </a:pPr>
            <a:r>
              <a:rPr lang="en-US" sz="1100" baseline="0" dirty="0"/>
              <a:t>Being a PHA may have brought you to this work, but it is not your </a:t>
            </a:r>
            <a:r>
              <a:rPr lang="en-US" sz="1100" i="1" baseline="0" dirty="0"/>
              <a:t>whole</a:t>
            </a:r>
            <a:r>
              <a:rPr lang="en-US" sz="1100" baseline="0" dirty="0"/>
              <a:t> identity. You are a person with many gifts, talents and experiences and interests for the future. It is this that you are bringing and giving.</a:t>
            </a:r>
          </a:p>
          <a:p>
            <a:pPr marL="171450" lvl="1" indent="-171450">
              <a:buFont typeface="Arial" panose="020B0604020202020204" pitchFamily="34" charset="0"/>
              <a:buChar char="•"/>
            </a:pPr>
            <a:r>
              <a:rPr lang="en-US" sz="1100" baseline="0" dirty="0"/>
              <a:t>Being a PHA means that you will encounter people and stories that will connect with your own. Sometimes this will affect you. This is being human. </a:t>
            </a:r>
            <a:r>
              <a:rPr lang="en-US" sz="1100" b="1" baseline="0" dirty="0"/>
              <a:t>At times like this it often is good to talk to another PHA or to a person you trust. </a:t>
            </a:r>
            <a:r>
              <a:rPr lang="en-US" sz="1100" b="1" i="1" baseline="0" dirty="0"/>
              <a:t>However, </a:t>
            </a:r>
            <a:r>
              <a:rPr lang="en-US" sz="1100" b="1" i="1" u="sng" baseline="0" dirty="0"/>
              <a:t>share only your own feelings and story, not anyone else’s</a:t>
            </a:r>
            <a:r>
              <a:rPr lang="en-US" sz="1100" i="1" u="sng" baseline="0" dirty="0"/>
              <a:t>.</a:t>
            </a:r>
          </a:p>
          <a:p>
            <a:pPr marL="171450" lvl="1" indent="-171450">
              <a:buFont typeface="Arial" panose="020B0604020202020204" pitchFamily="34" charset="0"/>
              <a:buChar char="•"/>
            </a:pPr>
            <a:r>
              <a:rPr lang="en-US" sz="1100" b="1" i="0" baseline="0" dirty="0"/>
              <a:t>Sometimes the issue may trigger a strong emotional experience  this happens when we encounter something that relates to our own story. </a:t>
            </a:r>
            <a:r>
              <a:rPr lang="en-US" sz="1100" b="1" i="0" strike="noStrike" baseline="0" dirty="0"/>
              <a:t>Y</a:t>
            </a:r>
            <a:r>
              <a:rPr lang="en-US" sz="1100" b="1" i="0" baseline="0" dirty="0"/>
              <a:t>ou notice you have strong feelings . At times like this </a:t>
            </a:r>
            <a:r>
              <a:rPr lang="en-US" sz="1100" b="1" i="0" strike="noStrike" baseline="0" dirty="0"/>
              <a:t>you can </a:t>
            </a:r>
            <a:r>
              <a:rPr lang="en-US" sz="1100" b="1" i="0" baseline="0" dirty="0"/>
              <a:t>go to the Volunteer Coordinator or Program Coordinator  for the program you volunteer in, and get the support you want.  </a:t>
            </a:r>
          </a:p>
          <a:p>
            <a:pPr marL="661379" lvl="1" indent="-180376">
              <a:buFont typeface="Arial"/>
              <a:buChar char="•"/>
            </a:pPr>
            <a:endParaRPr lang="en-US" baseline="0" dirty="0"/>
          </a:p>
          <a:p>
            <a:pPr marL="661379" lvl="1" indent="-180376">
              <a:buFont typeface="Arial"/>
              <a:buChar char="•"/>
            </a:pPr>
            <a:endParaRPr lang="en-US" baseline="0" dirty="0"/>
          </a:p>
          <a:p>
            <a:pPr marL="481003" lvl="1"/>
            <a:endParaRPr lang="en-US" dirty="0"/>
          </a:p>
          <a:p>
            <a:endParaRPr lang="en-US" dirty="0"/>
          </a:p>
        </p:txBody>
      </p:sp>
      <p:sp>
        <p:nvSpPr>
          <p:cNvPr id="4" name="Footer Placeholder 3">
            <a:extLst>
              <a:ext uri="{FF2B5EF4-FFF2-40B4-BE49-F238E27FC236}">
                <a16:creationId xmlns:a16="http://schemas.microsoft.com/office/drawing/2014/main" id="{671C471D-E1ED-4C41-BC78-FE446D3BF028}"/>
              </a:ext>
            </a:extLst>
          </p:cNvPr>
          <p:cNvSpPr>
            <a:spLocks noGrp="1"/>
          </p:cNvSpPr>
          <p:nvPr>
            <p:ph type="ftr" sz="quarter" idx="4"/>
          </p:nvPr>
        </p:nvSpPr>
        <p:spPr/>
        <p:txBody>
          <a:bodyPr/>
          <a:lstStyle/>
          <a:p>
            <a:r>
              <a:rPr lang="en-CA"/>
              <a:t>THN VTP – MOD #8 – You and the Agency – Handout #1 – Slides &amp; Notes</a:t>
            </a:r>
            <a:endParaRPr lang="en-CA" dirty="0"/>
          </a:p>
        </p:txBody>
      </p:sp>
    </p:spTree>
    <p:extLst>
      <p:ext uri="{BB962C8B-B14F-4D97-AF65-F5344CB8AC3E}">
        <p14:creationId xmlns:p14="http://schemas.microsoft.com/office/powerpoint/2010/main" val="3348022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3975" y="720725"/>
            <a:ext cx="4667250" cy="3600450"/>
          </a:xfrm>
          <a:prstGeom prst="rect">
            <a:avLst/>
          </a:prstGeom>
        </p:spPr>
      </p:sp>
      <p:sp>
        <p:nvSpPr>
          <p:cNvPr id="3" name="Notes Placeholder 2"/>
          <p:cNvSpPr>
            <a:spLocks noGrp="1"/>
          </p:cNvSpPr>
          <p:nvPr>
            <p:ph type="body" idx="1"/>
          </p:nvPr>
        </p:nvSpPr>
        <p:spPr>
          <a:xfrm>
            <a:off x="1323975" y="4560571"/>
            <a:ext cx="4667250" cy="4320540"/>
          </a:xfrm>
        </p:spPr>
        <p:txBody>
          <a:bodyPr/>
          <a:lstStyle/>
          <a:p>
            <a:r>
              <a:rPr lang="en-US" sz="1400" dirty="0"/>
              <a:t>Being</a:t>
            </a:r>
            <a:r>
              <a:rPr lang="en-US" sz="1400" baseline="0" dirty="0"/>
              <a:t> a public PHA brings particular responsibilities </a:t>
            </a:r>
            <a:r>
              <a:rPr lang="en-US" sz="1400" i="0" baseline="0" dirty="0"/>
              <a:t>and considerations:</a:t>
            </a:r>
          </a:p>
          <a:p>
            <a:pPr marL="171450" indent="-171450">
              <a:buFont typeface="Arial" panose="020B0604020202020204" pitchFamily="34" charset="0"/>
              <a:buChar char="•"/>
            </a:pPr>
            <a:r>
              <a:rPr lang="en-US" sz="1400" baseline="0" dirty="0"/>
              <a:t> the release of privacy about being HIV+</a:t>
            </a:r>
          </a:p>
          <a:p>
            <a:pPr marL="178255" indent="-178255">
              <a:buFont typeface="Arial" panose="020B0604020202020204" pitchFamily="34" charset="0"/>
              <a:buChar char="•"/>
            </a:pPr>
            <a:r>
              <a:rPr lang="en-US" sz="1400" baseline="0" dirty="0"/>
              <a:t>a readiness to </a:t>
            </a:r>
            <a:r>
              <a:rPr lang="en-US" sz="1400" u="sng" baseline="0" dirty="0"/>
              <a:t>set boundaries </a:t>
            </a:r>
            <a:r>
              <a:rPr lang="en-US" sz="1400" baseline="0" dirty="0"/>
              <a:t>of what you are and are not willing to discuss publicly – </a:t>
            </a:r>
            <a:r>
              <a:rPr lang="en-US" sz="1400" u="sng" baseline="0" dirty="0"/>
              <a:t>Refer to their earlier discussion, the Confidentiality and Boundaries session</a:t>
            </a:r>
          </a:p>
          <a:p>
            <a:pPr marL="178255" indent="-178255">
              <a:buFont typeface="Arial" panose="020B0604020202020204" pitchFamily="34" charset="0"/>
              <a:buChar char="•"/>
            </a:pPr>
            <a:r>
              <a:rPr lang="en-US" sz="1400" baseline="0" dirty="0"/>
              <a:t>a comfort with emotional vulnerability – this is very personal work</a:t>
            </a:r>
          </a:p>
          <a:p>
            <a:pPr marL="178255" indent="-178255">
              <a:buFont typeface="Arial" panose="020B0604020202020204" pitchFamily="34" charset="0"/>
              <a:buChar char="•"/>
            </a:pPr>
            <a:r>
              <a:rPr lang="en-US" sz="1400" baseline="0" dirty="0"/>
              <a:t>the confidence of having your own support systems – there will always be something that challenges you</a:t>
            </a:r>
          </a:p>
          <a:p>
            <a:pPr marL="178255" indent="-178255">
              <a:buFont typeface="Arial" panose="020B0604020202020204" pitchFamily="34" charset="0"/>
              <a:buChar char="•"/>
            </a:pPr>
            <a:r>
              <a:rPr lang="en-US" sz="1400" baseline="0" dirty="0"/>
              <a:t>a preparedness to receive and deal with other’s opinions, sometimes stigmatizing or discriminating, </a:t>
            </a:r>
          </a:p>
          <a:p>
            <a:pPr marL="178255" indent="-178255">
              <a:buFont typeface="Arial" panose="020B0604020202020204" pitchFamily="34" charset="0"/>
              <a:buChar char="•"/>
            </a:pPr>
            <a:r>
              <a:rPr lang="en-US" sz="1400" baseline="0" dirty="0"/>
              <a:t>a readiness to be the spark for someone to disclose to you and handle issues that may come up</a:t>
            </a:r>
          </a:p>
          <a:p>
            <a:pPr marL="178255" indent="-178255">
              <a:buFont typeface="Arial" panose="020B0604020202020204" pitchFamily="34" charset="0"/>
              <a:buChar char="•"/>
            </a:pPr>
            <a:r>
              <a:rPr lang="en-US" sz="1400" baseline="0" dirty="0"/>
              <a:t>an ability to stay very closely in touch with all other parts of your life that bring you joy and connection – this role is not your entire life</a:t>
            </a:r>
          </a:p>
          <a:p>
            <a:pPr marL="178255" indent="-178255">
              <a:buFont typeface="Arial" panose="020B0604020202020204" pitchFamily="34" charset="0"/>
              <a:buChar char="•"/>
            </a:pPr>
            <a:r>
              <a:rPr lang="en-US" sz="1400" baseline="0" dirty="0"/>
              <a:t>a readiness to say “I don’t know” when people assume </a:t>
            </a:r>
            <a:r>
              <a:rPr lang="en-US" sz="1400" b="1" i="1" baseline="0" dirty="0"/>
              <a:t>you know everything about HIV and about living with HIV.</a:t>
            </a:r>
            <a:endParaRPr lang="en-US" sz="1400" b="1" i="1" strike="sngStrike" baseline="0" dirty="0"/>
          </a:p>
          <a:p>
            <a:pPr marL="178255" indent="-178255">
              <a:buFontTx/>
              <a:buChar char="-"/>
            </a:pPr>
            <a:endParaRPr lang="en-US" sz="1400" dirty="0"/>
          </a:p>
          <a:p>
            <a:endParaRPr lang="en-US" dirty="0"/>
          </a:p>
        </p:txBody>
      </p:sp>
      <p:sp>
        <p:nvSpPr>
          <p:cNvPr id="4" name="Footer Placeholder 3">
            <a:extLst>
              <a:ext uri="{FF2B5EF4-FFF2-40B4-BE49-F238E27FC236}">
                <a16:creationId xmlns:a16="http://schemas.microsoft.com/office/drawing/2014/main" id="{E74AA6E3-979A-4678-97F3-BA795D243A04}"/>
              </a:ext>
            </a:extLst>
          </p:cNvPr>
          <p:cNvSpPr>
            <a:spLocks noGrp="1"/>
          </p:cNvSpPr>
          <p:nvPr>
            <p:ph type="ftr" sz="quarter" idx="4"/>
          </p:nvPr>
        </p:nvSpPr>
        <p:spPr/>
        <p:txBody>
          <a:bodyPr/>
          <a:lstStyle/>
          <a:p>
            <a:r>
              <a:rPr lang="en-CA"/>
              <a:t>THN VTP – MOD #8 – You and the Agency – Handout #1 – Slides &amp; Notes</a:t>
            </a:r>
            <a:endParaRPr lang="en-CA" dirty="0"/>
          </a:p>
        </p:txBody>
      </p:sp>
    </p:spTree>
    <p:extLst>
      <p:ext uri="{BB962C8B-B14F-4D97-AF65-F5344CB8AC3E}">
        <p14:creationId xmlns:p14="http://schemas.microsoft.com/office/powerpoint/2010/main" val="1778249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7" name="Shape 7"/>
          <p:cNvSpPr>
            <a:spLocks noGrp="1"/>
          </p:cNvSpPr>
          <p:nvPr>
            <p:ph type="title"/>
          </p:nvPr>
        </p:nvSpPr>
        <p:spPr>
          <a:prstGeom prst="rect">
            <a:avLst/>
          </a:prstGeom>
        </p:spPr>
        <p:txBody>
          <a:bodyPr/>
          <a:lstStyle/>
          <a:p>
            <a:pPr lvl="0">
              <a:defRPr sz="1800" b="0"/>
            </a:pPr>
            <a:r>
              <a:rPr sz="4600" b="1"/>
              <a:t>Title Text</a:t>
            </a:r>
          </a:p>
        </p:txBody>
      </p:sp>
      <p:sp>
        <p:nvSpPr>
          <p:cNvPr id="8" name="Shape 8"/>
          <p:cNvSpPr>
            <a:spLocks noGrp="1"/>
          </p:cNvSpPr>
          <p:nvPr>
            <p:ph type="body" idx="1"/>
          </p:nvPr>
        </p:nvSpPr>
        <p:spPr>
          <a:prstGeom prst="rect">
            <a:avLst/>
          </a:prstGeom>
        </p:spPr>
        <p:txBody>
          <a:bodyPr/>
          <a:lstStyle/>
          <a:p>
            <a:pPr lvl="0">
              <a:defRPr sz="1800">
                <a:solidFill>
                  <a:srgbClr val="000000"/>
                </a:solidFill>
              </a:defRPr>
            </a:pPr>
            <a:r>
              <a:rPr sz="1600">
                <a:solidFill>
                  <a:srgbClr val="333333"/>
                </a:solidFill>
              </a:rPr>
              <a:t>Body Level One</a:t>
            </a:r>
          </a:p>
          <a:p>
            <a:pPr lvl="1">
              <a:defRPr sz="1800">
                <a:solidFill>
                  <a:srgbClr val="000000"/>
                </a:solidFill>
              </a:defRPr>
            </a:pPr>
            <a:r>
              <a:rPr sz="1600">
                <a:solidFill>
                  <a:srgbClr val="333333"/>
                </a:solidFill>
              </a:rPr>
              <a:t>Body Level Two</a:t>
            </a:r>
          </a:p>
          <a:p>
            <a:pPr lvl="2">
              <a:defRPr sz="1800">
                <a:solidFill>
                  <a:srgbClr val="000000"/>
                </a:solidFill>
              </a:defRPr>
            </a:pPr>
            <a:r>
              <a:rPr sz="1600">
                <a:solidFill>
                  <a:srgbClr val="333333"/>
                </a:solidFill>
              </a:rPr>
              <a:t>Body Level Three</a:t>
            </a:r>
          </a:p>
          <a:p>
            <a:pPr lvl="3">
              <a:defRPr sz="1800">
                <a:solidFill>
                  <a:srgbClr val="000000"/>
                </a:solidFill>
              </a:defRPr>
            </a:pPr>
            <a:r>
              <a:rPr sz="1600">
                <a:solidFill>
                  <a:srgbClr val="333333"/>
                </a:solidFill>
              </a:rPr>
              <a:t>Body Level Four</a:t>
            </a:r>
          </a:p>
          <a:p>
            <a:pPr lvl="4">
              <a:defRPr sz="1800">
                <a:solidFill>
                  <a:srgbClr val="000000"/>
                </a:solidFill>
              </a:defRPr>
            </a:pPr>
            <a:r>
              <a:rPr sz="1600">
                <a:solidFill>
                  <a:srgbClr val="333333"/>
                </a:solidFill>
              </a:rPr>
              <a:t>Body Level Five</a:t>
            </a:r>
          </a:p>
        </p:txBody>
      </p:sp>
      <p:sp>
        <p:nvSpPr>
          <p:cNvPr id="9" name="Shape 9"/>
          <p:cNvSpPr>
            <a:spLocks noGrp="1"/>
          </p:cNvSpPr>
          <p:nvPr>
            <p:ph type="sldNum" sz="quarter" idx="2"/>
          </p:nvPr>
        </p:nvSpPr>
        <p:spPr>
          <a:prstGeom prst="rect">
            <a:avLst/>
          </a:prstGeom>
        </p:spPr>
        <p:txBody>
          <a:bodyPr/>
          <a:lstStyle/>
          <a:p>
            <a:pPr lvl="0"/>
            <a:fld id="{86CB4B4D-7CA3-9044-876B-883B54F8677D}" type="slidenum">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1" name="image2.jpeg"/>
          <p:cNvPicPr/>
          <p:nvPr/>
        </p:nvPicPr>
        <p:blipFill>
          <a:blip r:embed="rId2" cstate="screen">
            <a:extLst>
              <a:ext uri="{28A0092B-C50C-407E-A947-70E740481C1C}">
                <a14:useLocalDpi xmlns:a14="http://schemas.microsoft.com/office/drawing/2010/main"/>
              </a:ext>
            </a:extLst>
          </a:blip>
          <a:stretch>
            <a:fillRect/>
          </a:stretch>
        </p:blipFill>
        <p:spPr>
          <a:xfrm>
            <a:off x="-119440" y="5671"/>
            <a:ext cx="9128879" cy="6846659"/>
          </a:xfrm>
          <a:prstGeom prst="rect">
            <a:avLst/>
          </a:prstGeom>
          <a:ln w="12700">
            <a:miter lim="400000"/>
          </a:ln>
        </p:spPr>
      </p:pic>
      <p:sp>
        <p:nvSpPr>
          <p:cNvPr id="12" name="Shape 12"/>
          <p:cNvSpPr>
            <a:spLocks noGrp="1"/>
          </p:cNvSpPr>
          <p:nvPr>
            <p:ph type="title"/>
          </p:nvPr>
        </p:nvSpPr>
        <p:spPr>
          <a:xfrm>
            <a:off x="1028700" y="114300"/>
            <a:ext cx="6327953" cy="2095501"/>
          </a:xfrm>
          <a:prstGeom prst="rect">
            <a:avLst/>
          </a:prstGeom>
        </p:spPr>
        <p:txBody>
          <a:bodyPr>
            <a:noAutofit/>
          </a:bodyPr>
          <a:lstStyle>
            <a:lvl1pPr>
              <a:defRPr sz="3600"/>
            </a:lvl1pPr>
          </a:lstStyle>
          <a:p>
            <a:pPr lvl="0">
              <a:defRPr sz="1800" b="0"/>
            </a:pPr>
            <a:r>
              <a:rPr sz="3600" b="1"/>
              <a:t>Title Text</a:t>
            </a:r>
          </a:p>
        </p:txBody>
      </p:sp>
      <p:sp>
        <p:nvSpPr>
          <p:cNvPr id="13" name="Shape 13"/>
          <p:cNvSpPr>
            <a:spLocks noGrp="1"/>
          </p:cNvSpPr>
          <p:nvPr>
            <p:ph type="body" idx="1"/>
          </p:nvPr>
        </p:nvSpPr>
        <p:spPr>
          <a:xfrm>
            <a:off x="2834239" y="2221434"/>
            <a:ext cx="6327955" cy="4636567"/>
          </a:xfrm>
          <a:prstGeom prst="rect">
            <a:avLst/>
          </a:prstGeom>
        </p:spPr>
        <p:txBody>
          <a:bodyPr>
            <a:noAutofit/>
          </a:bodyPr>
          <a:lstStyle>
            <a:lvl1pPr marL="228600" indent="-228600">
              <a:spcBef>
                <a:spcPts val="1800"/>
              </a:spcBef>
              <a:buClr>
                <a:srgbClr val="000000"/>
              </a:buClr>
              <a:buSzPct val="100000"/>
              <a:buFont typeface="Wingdings 2"/>
              <a:buChar char="•"/>
              <a:defRPr sz="2000"/>
            </a:lvl1pPr>
            <a:lvl2pPr marL="482600" indent="-254000">
              <a:spcBef>
                <a:spcPts val="1800"/>
              </a:spcBef>
              <a:buClr>
                <a:srgbClr val="000000"/>
              </a:buClr>
              <a:buSzPct val="100000"/>
              <a:buFont typeface="Wingdings 2"/>
              <a:buChar char="•"/>
              <a:defRPr sz="2000"/>
            </a:lvl2pPr>
            <a:lvl3pPr marL="711200" indent="-254000">
              <a:spcBef>
                <a:spcPts val="1800"/>
              </a:spcBef>
              <a:buClr>
                <a:srgbClr val="000000"/>
              </a:buClr>
              <a:buSzPct val="100000"/>
              <a:buFont typeface="Wingdings 2"/>
              <a:buChar char="•"/>
              <a:defRPr sz="2000"/>
            </a:lvl3pPr>
            <a:lvl4pPr marL="939800" indent="-254000">
              <a:spcBef>
                <a:spcPts val="1800"/>
              </a:spcBef>
              <a:buClr>
                <a:srgbClr val="000000"/>
              </a:buClr>
              <a:buSzPct val="100000"/>
              <a:buFont typeface="Wingdings 2"/>
              <a:buChar char="•"/>
              <a:defRPr sz="2000"/>
            </a:lvl4pPr>
            <a:lvl5pPr marL="1168400" indent="-254000">
              <a:spcBef>
                <a:spcPts val="1800"/>
              </a:spcBef>
              <a:buClr>
                <a:srgbClr val="000000"/>
              </a:buClr>
              <a:buSzPct val="100000"/>
              <a:buFont typeface="Wingdings 2"/>
              <a:buChar char="•"/>
              <a:defRPr sz="2000"/>
            </a:lvl5pPr>
          </a:lstStyle>
          <a:p>
            <a:pPr lvl="0">
              <a:defRPr sz="1800">
                <a:solidFill>
                  <a:srgbClr val="000000"/>
                </a:solidFill>
              </a:defRPr>
            </a:pPr>
            <a:r>
              <a:rPr sz="2000">
                <a:solidFill>
                  <a:srgbClr val="333333"/>
                </a:solidFill>
              </a:rPr>
              <a:t>Body Level One</a:t>
            </a:r>
          </a:p>
          <a:p>
            <a:pPr lvl="1">
              <a:defRPr sz="1800">
                <a:solidFill>
                  <a:srgbClr val="000000"/>
                </a:solidFill>
              </a:defRPr>
            </a:pPr>
            <a:r>
              <a:rPr sz="2000">
                <a:solidFill>
                  <a:srgbClr val="333333"/>
                </a:solidFill>
              </a:rPr>
              <a:t>Body Level Two</a:t>
            </a:r>
          </a:p>
          <a:p>
            <a:pPr lvl="2">
              <a:defRPr sz="1800">
                <a:solidFill>
                  <a:srgbClr val="000000"/>
                </a:solidFill>
              </a:defRPr>
            </a:pPr>
            <a:r>
              <a:rPr sz="2000">
                <a:solidFill>
                  <a:srgbClr val="333333"/>
                </a:solidFill>
              </a:rPr>
              <a:t>Body Level Three</a:t>
            </a:r>
          </a:p>
          <a:p>
            <a:pPr lvl="3">
              <a:defRPr sz="1800">
                <a:solidFill>
                  <a:srgbClr val="000000"/>
                </a:solidFill>
              </a:defRPr>
            </a:pPr>
            <a:r>
              <a:rPr sz="2000">
                <a:solidFill>
                  <a:srgbClr val="333333"/>
                </a:solidFill>
              </a:rPr>
              <a:t>Body Level Four</a:t>
            </a:r>
          </a:p>
          <a:p>
            <a:pPr lvl="4">
              <a:defRPr sz="1800">
                <a:solidFill>
                  <a:srgbClr val="000000"/>
                </a:solidFill>
              </a:defRPr>
            </a:pPr>
            <a:r>
              <a:rPr sz="2000">
                <a:solidFill>
                  <a:srgbClr val="333333"/>
                </a:solidFill>
              </a:rP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pic>
        <p:nvPicPr>
          <p:cNvPr id="15" name="image2.jpeg"/>
          <p:cNvPicPr/>
          <p:nvPr/>
        </p:nvPicPr>
        <p:blipFill>
          <a:blip r:embed="rId2" cstate="screen">
            <a:extLst>
              <a:ext uri="{28A0092B-C50C-407E-A947-70E740481C1C}">
                <a14:useLocalDpi xmlns:a14="http://schemas.microsoft.com/office/drawing/2010/main"/>
              </a:ext>
            </a:extLst>
          </a:blip>
          <a:stretch>
            <a:fillRect/>
          </a:stretch>
        </p:blipFill>
        <p:spPr>
          <a:xfrm>
            <a:off x="-119440" y="5671"/>
            <a:ext cx="9128879" cy="6846659"/>
          </a:xfrm>
          <a:prstGeom prst="rect">
            <a:avLst/>
          </a:prstGeom>
          <a:ln w="12700">
            <a:miter lim="400000"/>
          </a:ln>
        </p:spPr>
      </p:pic>
      <p:sp>
        <p:nvSpPr>
          <p:cNvPr id="16" name="Shape 16"/>
          <p:cNvSpPr>
            <a:spLocks noGrp="1"/>
          </p:cNvSpPr>
          <p:nvPr>
            <p:ph type="title"/>
          </p:nvPr>
        </p:nvSpPr>
        <p:spPr>
          <a:xfrm>
            <a:off x="444498" y="0"/>
            <a:ext cx="7186087" cy="2095501"/>
          </a:xfrm>
          <a:prstGeom prst="rect">
            <a:avLst/>
          </a:prstGeom>
        </p:spPr>
        <p:txBody>
          <a:bodyPr>
            <a:noAutofit/>
          </a:bodyPr>
          <a:lstStyle>
            <a:lvl1pPr>
              <a:defRPr sz="3600"/>
            </a:lvl1pPr>
          </a:lstStyle>
          <a:p>
            <a:pPr lvl="0">
              <a:defRPr sz="1800" b="0"/>
            </a:pPr>
            <a:r>
              <a:rPr sz="3600" b="1"/>
              <a:t>Title Text</a:t>
            </a:r>
          </a:p>
        </p:txBody>
      </p:sp>
      <p:sp>
        <p:nvSpPr>
          <p:cNvPr id="17" name="Shape 17"/>
          <p:cNvSpPr>
            <a:spLocks noGrp="1"/>
          </p:cNvSpPr>
          <p:nvPr>
            <p:ph type="body" idx="1"/>
          </p:nvPr>
        </p:nvSpPr>
        <p:spPr>
          <a:xfrm>
            <a:off x="2711450" y="2470598"/>
            <a:ext cx="3467100" cy="4514454"/>
          </a:xfrm>
          <a:prstGeom prst="rect">
            <a:avLst/>
          </a:prstGeom>
        </p:spPr>
        <p:txBody>
          <a:bodyPr/>
          <a:lstStyle>
            <a:lvl1pPr marL="228600" indent="-228600">
              <a:spcBef>
                <a:spcPts val="1800"/>
              </a:spcBef>
              <a:buClr>
                <a:srgbClr val="000000"/>
              </a:buClr>
              <a:buSzPct val="100000"/>
              <a:buFont typeface="Wingdings 2"/>
              <a:buChar char="•"/>
              <a:defRPr sz="1800"/>
            </a:lvl1pPr>
            <a:lvl2pPr marL="457200" indent="-228600">
              <a:spcBef>
                <a:spcPts val="1800"/>
              </a:spcBef>
              <a:buClr>
                <a:srgbClr val="000000"/>
              </a:buClr>
              <a:buSzPct val="100000"/>
              <a:buFont typeface="Wingdings 2"/>
              <a:buChar char="•"/>
              <a:defRPr sz="1800"/>
            </a:lvl2pPr>
            <a:lvl3pPr marL="685800" indent="-228600">
              <a:spcBef>
                <a:spcPts val="1800"/>
              </a:spcBef>
              <a:buClr>
                <a:srgbClr val="000000"/>
              </a:buClr>
              <a:buSzPct val="100000"/>
              <a:buFont typeface="Wingdings 2"/>
              <a:buChar char="•"/>
              <a:defRPr sz="1800"/>
            </a:lvl3pPr>
            <a:lvl4pPr marL="914400" indent="-228600">
              <a:spcBef>
                <a:spcPts val="1800"/>
              </a:spcBef>
              <a:buClr>
                <a:srgbClr val="000000"/>
              </a:buClr>
              <a:buSzPct val="100000"/>
              <a:buFont typeface="Wingdings 2"/>
              <a:buChar char="•"/>
              <a:defRPr sz="1800"/>
            </a:lvl4pPr>
            <a:lvl5pPr marL="1143000" indent="-228600">
              <a:spcBef>
                <a:spcPts val="1800"/>
              </a:spcBef>
              <a:buClr>
                <a:srgbClr val="000000"/>
              </a:buClr>
              <a:buSzPct val="100000"/>
              <a:buFont typeface="Wingdings 2"/>
              <a:buChar char="•"/>
              <a:defRPr sz="1800"/>
            </a:lvl5pPr>
          </a:lstStyle>
          <a:p>
            <a:pPr lvl="0">
              <a:defRPr>
                <a:solidFill>
                  <a:srgbClr val="000000"/>
                </a:solidFill>
              </a:defRPr>
            </a:pPr>
            <a:r>
              <a:rPr>
                <a:solidFill>
                  <a:srgbClr val="333333"/>
                </a:solidFill>
              </a:rPr>
              <a:t>Body Level One</a:t>
            </a:r>
          </a:p>
          <a:p>
            <a:pPr lvl="1">
              <a:defRPr>
                <a:solidFill>
                  <a:srgbClr val="000000"/>
                </a:solidFill>
              </a:defRPr>
            </a:pPr>
            <a:r>
              <a:rPr>
                <a:solidFill>
                  <a:srgbClr val="333333"/>
                </a:solidFill>
              </a:rPr>
              <a:t>Body Level Two</a:t>
            </a:r>
          </a:p>
          <a:p>
            <a:pPr lvl="2">
              <a:defRPr>
                <a:solidFill>
                  <a:srgbClr val="000000"/>
                </a:solidFill>
              </a:defRPr>
            </a:pPr>
            <a:r>
              <a:rPr>
                <a:solidFill>
                  <a:srgbClr val="333333"/>
                </a:solidFill>
              </a:rPr>
              <a:t>Body Level Three</a:t>
            </a:r>
          </a:p>
          <a:p>
            <a:pPr lvl="3">
              <a:defRPr>
                <a:solidFill>
                  <a:srgbClr val="000000"/>
                </a:solidFill>
              </a:defRPr>
            </a:pPr>
            <a:r>
              <a:rPr>
                <a:solidFill>
                  <a:srgbClr val="333333"/>
                </a:solidFill>
              </a:rPr>
              <a:t>Body Level Four</a:t>
            </a:r>
          </a:p>
          <a:p>
            <a:pPr lvl="4">
              <a:defRPr>
                <a:solidFill>
                  <a:srgbClr val="000000"/>
                </a:solidFill>
              </a:defRPr>
            </a:pPr>
            <a:r>
              <a:rPr>
                <a:solidFill>
                  <a:srgbClr val="333333"/>
                </a:solidFill>
              </a:rP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Text, and Content">
    <p:spTree>
      <p:nvGrpSpPr>
        <p:cNvPr id="1" name=""/>
        <p:cNvGrpSpPr/>
        <p:nvPr/>
      </p:nvGrpSpPr>
      <p:grpSpPr>
        <a:xfrm>
          <a:off x="0" y="0"/>
          <a:ext cx="0" cy="0"/>
          <a:chOff x="0" y="0"/>
          <a:chExt cx="0" cy="0"/>
        </a:xfrm>
      </p:grpSpPr>
      <p:sp>
        <p:nvSpPr>
          <p:cNvPr id="25" name="Shape 25"/>
          <p:cNvSpPr>
            <a:spLocks noGrp="1"/>
          </p:cNvSpPr>
          <p:nvPr>
            <p:ph type="title"/>
          </p:nvPr>
        </p:nvSpPr>
        <p:spPr>
          <a:xfrm>
            <a:off x="905975" y="0"/>
            <a:ext cx="6959206" cy="1563027"/>
          </a:xfrm>
          <a:prstGeom prst="rect">
            <a:avLst/>
          </a:prstGeom>
        </p:spPr>
        <p:txBody>
          <a:bodyPr>
            <a:noAutofit/>
          </a:bodyPr>
          <a:lstStyle>
            <a:lvl1pPr>
              <a:defRPr sz="3600"/>
            </a:lvl1pPr>
          </a:lstStyle>
          <a:p>
            <a:pPr lvl="0">
              <a:defRPr sz="1800" b="0"/>
            </a:pPr>
            <a:r>
              <a:rPr sz="3600" b="1"/>
              <a:t>Title Text</a:t>
            </a:r>
          </a:p>
        </p:txBody>
      </p:sp>
      <p:pic>
        <p:nvPicPr>
          <p:cNvPr id="26" name="image1.tif"/>
          <p:cNvPicPr/>
          <p:nvPr/>
        </p:nvPicPr>
        <p:blipFill>
          <a:blip r:embed="rId2" cstate="screen">
            <a:extLst>
              <a:ext uri="{28A0092B-C50C-407E-A947-70E740481C1C}">
                <a14:useLocalDpi xmlns:a14="http://schemas.microsoft.com/office/drawing/2010/main"/>
              </a:ext>
            </a:extLst>
          </a:blip>
          <a:stretch>
            <a:fillRect/>
          </a:stretch>
        </p:blipFill>
        <p:spPr>
          <a:xfrm>
            <a:off x="130734" y="95250"/>
            <a:ext cx="8628531" cy="6667501"/>
          </a:xfrm>
          <a:prstGeom prst="rect">
            <a:avLst/>
          </a:prstGeom>
          <a:ln w="12700">
            <a:miter lim="400000"/>
          </a:ln>
        </p:spPr>
      </p:pic>
      <p:sp>
        <p:nvSpPr>
          <p:cNvPr id="27" name="Shape 27"/>
          <p:cNvSpPr>
            <a:spLocks noGrp="1"/>
          </p:cNvSpPr>
          <p:nvPr>
            <p:ph type="body" idx="1"/>
          </p:nvPr>
        </p:nvSpPr>
        <p:spPr>
          <a:xfrm>
            <a:off x="2901437" y="2421558"/>
            <a:ext cx="3650149" cy="4741336"/>
          </a:xfrm>
          <a:prstGeom prst="rect">
            <a:avLst/>
          </a:prstGeom>
        </p:spPr>
        <p:txBody>
          <a:bodyPr>
            <a:noAutofit/>
          </a:bodyPr>
          <a:lstStyle>
            <a:lvl1pPr marL="228600" indent="-228600">
              <a:spcBef>
                <a:spcPts val="1800"/>
              </a:spcBef>
              <a:buClr>
                <a:srgbClr val="000000"/>
              </a:buClr>
              <a:buSzPct val="100000"/>
              <a:buFont typeface="Wingdings 2"/>
              <a:buChar char="•"/>
              <a:defRPr sz="2000"/>
            </a:lvl1pPr>
            <a:lvl2pPr marL="482600" indent="-254000">
              <a:spcBef>
                <a:spcPts val="1800"/>
              </a:spcBef>
              <a:buClr>
                <a:srgbClr val="000000"/>
              </a:buClr>
              <a:buSzPct val="100000"/>
              <a:buFont typeface="Wingdings 2"/>
              <a:buChar char="•"/>
              <a:defRPr sz="2000"/>
            </a:lvl2pPr>
            <a:lvl3pPr marL="711200" indent="-254000">
              <a:spcBef>
                <a:spcPts val="1800"/>
              </a:spcBef>
              <a:buClr>
                <a:srgbClr val="000000"/>
              </a:buClr>
              <a:buSzPct val="100000"/>
              <a:buFont typeface="Wingdings 2"/>
              <a:buChar char="•"/>
              <a:defRPr sz="2000"/>
            </a:lvl3pPr>
            <a:lvl4pPr marL="939800" indent="-254000">
              <a:spcBef>
                <a:spcPts val="1800"/>
              </a:spcBef>
              <a:buClr>
                <a:srgbClr val="000000"/>
              </a:buClr>
              <a:buSzPct val="100000"/>
              <a:buFont typeface="Wingdings 2"/>
              <a:buChar char="•"/>
              <a:defRPr sz="2000"/>
            </a:lvl4pPr>
            <a:lvl5pPr marL="1168400" indent="-254000">
              <a:spcBef>
                <a:spcPts val="1800"/>
              </a:spcBef>
              <a:buClr>
                <a:srgbClr val="000000"/>
              </a:buClr>
              <a:buSzPct val="100000"/>
              <a:buFont typeface="Wingdings 2"/>
              <a:buChar char="•"/>
              <a:defRPr sz="2000"/>
            </a:lvl5pPr>
          </a:lstStyle>
          <a:p>
            <a:pPr lvl="0">
              <a:defRPr sz="1800">
                <a:solidFill>
                  <a:srgbClr val="000000"/>
                </a:solidFill>
              </a:defRPr>
            </a:pPr>
            <a:r>
              <a:rPr sz="2000">
                <a:solidFill>
                  <a:srgbClr val="333333"/>
                </a:solidFill>
              </a:rPr>
              <a:t>Body Level One</a:t>
            </a:r>
          </a:p>
          <a:p>
            <a:pPr lvl="1">
              <a:defRPr sz="1800">
                <a:solidFill>
                  <a:srgbClr val="000000"/>
                </a:solidFill>
              </a:defRPr>
            </a:pPr>
            <a:r>
              <a:rPr sz="2000">
                <a:solidFill>
                  <a:srgbClr val="333333"/>
                </a:solidFill>
              </a:rPr>
              <a:t>Body Level Two</a:t>
            </a:r>
          </a:p>
          <a:p>
            <a:pPr lvl="2">
              <a:defRPr sz="1800">
                <a:solidFill>
                  <a:srgbClr val="000000"/>
                </a:solidFill>
              </a:defRPr>
            </a:pPr>
            <a:r>
              <a:rPr sz="2000">
                <a:solidFill>
                  <a:srgbClr val="333333"/>
                </a:solidFill>
              </a:rPr>
              <a:t>Body Level Three</a:t>
            </a:r>
          </a:p>
          <a:p>
            <a:pPr lvl="3">
              <a:defRPr sz="1800">
                <a:solidFill>
                  <a:srgbClr val="000000"/>
                </a:solidFill>
              </a:defRPr>
            </a:pPr>
            <a:r>
              <a:rPr sz="2000">
                <a:solidFill>
                  <a:srgbClr val="333333"/>
                </a:solidFill>
              </a:rPr>
              <a:t>Body Level Four</a:t>
            </a:r>
          </a:p>
          <a:p>
            <a:pPr lvl="4">
              <a:defRPr sz="1800">
                <a:solidFill>
                  <a:srgbClr val="000000"/>
                </a:solidFill>
              </a:defRPr>
            </a:pPr>
            <a:r>
              <a:rPr sz="2000">
                <a:solidFill>
                  <a:srgbClr val="333333"/>
                </a:solidFill>
              </a:rP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and Diagram or Organization Chart">
    <p:spTree>
      <p:nvGrpSpPr>
        <p:cNvPr id="1" name=""/>
        <p:cNvGrpSpPr/>
        <p:nvPr/>
      </p:nvGrpSpPr>
      <p:grpSpPr>
        <a:xfrm>
          <a:off x="0" y="0"/>
          <a:ext cx="0" cy="0"/>
          <a:chOff x="0" y="0"/>
          <a:chExt cx="0" cy="0"/>
        </a:xfrm>
      </p:grpSpPr>
      <p:pic>
        <p:nvPicPr>
          <p:cNvPr id="29" name="image1.tif"/>
          <p:cNvPicPr/>
          <p:nvPr/>
        </p:nvPicPr>
        <p:blipFill>
          <a:blip r:embed="rId2" cstate="screen">
            <a:extLst>
              <a:ext uri="{28A0092B-C50C-407E-A947-70E740481C1C}">
                <a14:useLocalDpi xmlns:a14="http://schemas.microsoft.com/office/drawing/2010/main"/>
              </a:ext>
            </a:extLst>
          </a:blip>
          <a:stretch>
            <a:fillRect/>
          </a:stretch>
        </p:blipFill>
        <p:spPr>
          <a:xfrm>
            <a:off x="130734" y="184169"/>
            <a:ext cx="8628531" cy="6667503"/>
          </a:xfrm>
          <a:prstGeom prst="rect">
            <a:avLst/>
          </a:prstGeom>
          <a:ln w="12700">
            <a:miter lim="400000"/>
          </a:ln>
        </p:spPr>
      </p:pic>
      <p:sp>
        <p:nvSpPr>
          <p:cNvPr id="30" name="Shape 30"/>
          <p:cNvSpPr>
            <a:spLocks noGrp="1"/>
          </p:cNvSpPr>
          <p:nvPr>
            <p:ph type="title"/>
          </p:nvPr>
        </p:nvSpPr>
        <p:spPr>
          <a:xfrm>
            <a:off x="1206084" y="0"/>
            <a:ext cx="6647765" cy="2385629"/>
          </a:xfrm>
          <a:prstGeom prst="rect">
            <a:avLst/>
          </a:prstGeom>
        </p:spPr>
        <p:txBody>
          <a:bodyPr>
            <a:noAutofit/>
          </a:bodyPr>
          <a:lstStyle>
            <a:lvl1pPr>
              <a:defRPr sz="3600"/>
            </a:lvl1pPr>
          </a:lstStyle>
          <a:p>
            <a:pPr lvl="0">
              <a:defRPr sz="1800" b="0"/>
            </a:pPr>
            <a:r>
              <a:rPr sz="3600" b="1"/>
              <a:t>Title Text</a:t>
            </a:r>
          </a:p>
        </p:txBody>
      </p:sp>
      <p:sp>
        <p:nvSpPr>
          <p:cNvPr id="31" name="Shape 31"/>
          <p:cNvSpPr>
            <a:spLocks noGrp="1"/>
          </p:cNvSpPr>
          <p:nvPr>
            <p:ph type="sldNum" sz="quarter" idx="2"/>
          </p:nvPr>
        </p:nvSpPr>
        <p:spPr>
          <a:xfrm>
            <a:off x="8027237" y="407193"/>
            <a:ext cx="492348" cy="431801"/>
          </a:xfrm>
          <a:prstGeom prst="rect">
            <a:avLst/>
          </a:prstGeom>
        </p:spPr>
        <p:txBody>
          <a:bodyPr/>
          <a:lstStyle>
            <a:lvl1pPr>
              <a:defRPr sz="2200">
                <a:solidFill>
                  <a:srgbClr val="FFFFFF"/>
                </a:solidFill>
              </a:defRPr>
            </a:lvl1pPr>
          </a:lstStyle>
          <a:p>
            <a:pPr lvl="0"/>
            <a:fld id="{86CB4B4D-7CA3-9044-876B-883B54F8677D}" type="slidenum">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1_Default">
    <p:spTree>
      <p:nvGrpSpPr>
        <p:cNvPr id="1" name=""/>
        <p:cNvGrpSpPr/>
        <p:nvPr/>
      </p:nvGrpSpPr>
      <p:grpSpPr>
        <a:xfrm>
          <a:off x="0" y="0"/>
          <a:ext cx="0" cy="0"/>
          <a:chOff x="0" y="0"/>
          <a:chExt cx="0" cy="0"/>
        </a:xfrm>
      </p:grpSpPr>
      <p:sp>
        <p:nvSpPr>
          <p:cNvPr id="10" name="Shape 10"/>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11" name="Shape 11"/>
          <p:cNvSpPr>
            <a:spLocks noGrp="1"/>
          </p:cNvSpPr>
          <p:nvPr>
            <p:ph type="title"/>
          </p:nvPr>
        </p:nvSpPr>
        <p:spPr>
          <a:prstGeom prst="rect">
            <a:avLst/>
          </a:prstGeom>
        </p:spPr>
        <p:txBody>
          <a:bodyPr/>
          <a:lstStyle/>
          <a:p>
            <a:pPr lvl="0">
              <a:defRPr sz="1800" b="0">
                <a:solidFill>
                  <a:srgbClr val="000000"/>
                </a:solidFill>
              </a:defRPr>
            </a:pPr>
            <a:r>
              <a:rPr sz="4102" b="1">
                <a:solidFill>
                  <a:srgbClr val="53585F"/>
                </a:solidFill>
              </a:rPr>
              <a:t>Title Text</a:t>
            </a:r>
          </a:p>
        </p:txBody>
      </p:sp>
      <p:sp>
        <p:nvSpPr>
          <p:cNvPr id="12" name="Shape 12"/>
          <p:cNvSpPr>
            <a:spLocks noGrp="1"/>
          </p:cNvSpPr>
          <p:nvPr>
            <p:ph type="body" idx="1"/>
          </p:nvPr>
        </p:nvSpPr>
        <p:spPr>
          <a:prstGeom prst="rect">
            <a:avLst/>
          </a:prstGeom>
        </p:spPr>
        <p:txBody>
          <a:bodyPr/>
          <a:lstStyle/>
          <a:p>
            <a:pPr lvl="0">
              <a:defRPr sz="1800"/>
            </a:pPr>
            <a:r>
              <a:rPr sz="1641"/>
              <a:t>Body Level One</a:t>
            </a:r>
          </a:p>
          <a:p>
            <a:pPr lvl="1">
              <a:defRPr sz="1800"/>
            </a:pPr>
            <a:r>
              <a:rPr sz="1641"/>
              <a:t>Body Level Two</a:t>
            </a:r>
          </a:p>
          <a:p>
            <a:pPr lvl="2">
              <a:defRPr sz="1800"/>
            </a:pPr>
            <a:r>
              <a:rPr sz="1641"/>
              <a:t>Body Level Three</a:t>
            </a:r>
          </a:p>
          <a:p>
            <a:pPr lvl="3">
              <a:defRPr sz="1800"/>
            </a:pPr>
            <a:r>
              <a:rPr sz="1641"/>
              <a:t>Body Level Four</a:t>
            </a:r>
          </a:p>
          <a:p>
            <a:pPr lvl="4">
              <a:defRPr sz="1800"/>
            </a:pPr>
            <a:r>
              <a:rPr sz="1641"/>
              <a:t>Body Level Five</a:t>
            </a:r>
          </a:p>
        </p:txBody>
      </p:sp>
    </p:spTree>
    <p:extLst>
      <p:ext uri="{BB962C8B-B14F-4D97-AF65-F5344CB8AC3E}">
        <p14:creationId xmlns:p14="http://schemas.microsoft.com/office/powerpoint/2010/main" val="3514284235"/>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1.jpeg"/>
          <p:cNvPicPr/>
          <p:nvPr/>
        </p:nvPicPr>
        <p:blipFill>
          <a:blip r:embed="rId7" cstate="screen">
            <a:extLst>
              <a:ext uri="{28A0092B-C50C-407E-A947-70E740481C1C}">
                <a14:useLocalDpi xmlns:a14="http://schemas.microsoft.com/office/drawing/2010/main"/>
              </a:ext>
            </a:extLst>
          </a:blip>
          <a:stretch>
            <a:fillRect/>
          </a:stretch>
        </p:blipFill>
        <p:spPr>
          <a:xfrm>
            <a:off x="-127000" y="-2"/>
            <a:ext cx="9144000" cy="6858002"/>
          </a:xfrm>
          <a:prstGeom prst="rect">
            <a:avLst/>
          </a:prstGeom>
          <a:ln w="12700">
            <a:miter lim="400000"/>
          </a:ln>
        </p:spPr>
      </p:pic>
      <p:sp>
        <p:nvSpPr>
          <p:cNvPr id="3" name="Shape 3"/>
          <p:cNvSpPr>
            <a:spLocks noGrp="1"/>
          </p:cNvSpPr>
          <p:nvPr>
            <p:ph type="title"/>
          </p:nvPr>
        </p:nvSpPr>
        <p:spPr>
          <a:xfrm>
            <a:off x="2823971" y="25400"/>
            <a:ext cx="5307332" cy="3030960"/>
          </a:xfrm>
          <a:prstGeom prst="rect">
            <a:avLst/>
          </a:prstGeom>
          <a:ln w="12700">
            <a:miter lim="400000"/>
          </a:ln>
          <a:extLst>
            <a:ext uri="{C572A759-6A51-4108-AA02-DFA0A04FC94B}">
              <ma14:wrappingTextBoxFlag xmlns="" xmlns:ma14="http://schemas.microsoft.com/office/mac/drawingml/2011/main" val="1"/>
            </a:ext>
          </a:extLst>
        </p:spPr>
        <p:txBody>
          <a:bodyPr lIns="44450" tIns="44450" rIns="44450" bIns="44450" anchor="b">
            <a:normAutofit/>
          </a:bodyPr>
          <a:lstStyle/>
          <a:p>
            <a:pPr lvl="0">
              <a:defRPr sz="1800" b="0"/>
            </a:pPr>
            <a:r>
              <a:rPr sz="4600" b="1"/>
              <a:t>Title Text</a:t>
            </a:r>
          </a:p>
        </p:txBody>
      </p:sp>
      <p:sp>
        <p:nvSpPr>
          <p:cNvPr id="4" name="Shape 4"/>
          <p:cNvSpPr>
            <a:spLocks noGrp="1"/>
          </p:cNvSpPr>
          <p:nvPr>
            <p:ph type="body" idx="1"/>
          </p:nvPr>
        </p:nvSpPr>
        <p:spPr>
          <a:xfrm>
            <a:off x="2823971" y="3031139"/>
            <a:ext cx="5307332" cy="3826861"/>
          </a:xfrm>
          <a:prstGeom prst="rect">
            <a:avLst/>
          </a:prstGeom>
          <a:ln w="12700">
            <a:miter lim="400000"/>
          </a:ln>
          <a:extLst>
            <a:ext uri="{C572A759-6A51-4108-AA02-DFA0A04FC94B}">
              <ma14:wrappingTextBoxFlag xmlns="" xmlns:ma14="http://schemas.microsoft.com/office/mac/drawingml/2011/main" val="1"/>
            </a:ext>
          </a:extLst>
        </p:spPr>
        <p:txBody>
          <a:bodyPr lIns="44450" tIns="44450" rIns="44450" bIns="44450">
            <a:normAutofit/>
          </a:bodyPr>
          <a:lstStyle/>
          <a:p>
            <a:pPr lvl="0">
              <a:defRPr sz="1800">
                <a:solidFill>
                  <a:srgbClr val="000000"/>
                </a:solidFill>
              </a:defRPr>
            </a:pPr>
            <a:r>
              <a:rPr sz="1600">
                <a:solidFill>
                  <a:srgbClr val="333333"/>
                </a:solidFill>
              </a:rPr>
              <a:t>Body Level One</a:t>
            </a:r>
          </a:p>
          <a:p>
            <a:pPr lvl="1">
              <a:defRPr sz="1800">
                <a:solidFill>
                  <a:srgbClr val="000000"/>
                </a:solidFill>
              </a:defRPr>
            </a:pPr>
            <a:r>
              <a:rPr sz="1600">
                <a:solidFill>
                  <a:srgbClr val="333333"/>
                </a:solidFill>
              </a:rPr>
              <a:t>Body Level Two</a:t>
            </a:r>
          </a:p>
          <a:p>
            <a:pPr lvl="2">
              <a:defRPr sz="1800">
                <a:solidFill>
                  <a:srgbClr val="000000"/>
                </a:solidFill>
              </a:defRPr>
            </a:pPr>
            <a:r>
              <a:rPr sz="1600">
                <a:solidFill>
                  <a:srgbClr val="333333"/>
                </a:solidFill>
              </a:rPr>
              <a:t>Body Level Three</a:t>
            </a:r>
          </a:p>
          <a:p>
            <a:pPr lvl="3">
              <a:defRPr sz="1800">
                <a:solidFill>
                  <a:srgbClr val="000000"/>
                </a:solidFill>
              </a:defRPr>
            </a:pPr>
            <a:r>
              <a:rPr sz="1600">
                <a:solidFill>
                  <a:srgbClr val="333333"/>
                </a:solidFill>
              </a:rPr>
              <a:t>Body Level Four</a:t>
            </a:r>
          </a:p>
          <a:p>
            <a:pPr lvl="4">
              <a:defRPr sz="1800">
                <a:solidFill>
                  <a:srgbClr val="000000"/>
                </a:solidFill>
              </a:defRPr>
            </a:pPr>
            <a:r>
              <a:rPr sz="1600">
                <a:solidFill>
                  <a:srgbClr val="333333"/>
                </a:solidFill>
              </a:rPr>
              <a:t>Body Level Five</a:t>
            </a:r>
          </a:p>
        </p:txBody>
      </p:sp>
      <p:sp>
        <p:nvSpPr>
          <p:cNvPr id="5" name="Shape 5"/>
          <p:cNvSpPr>
            <a:spLocks noGrp="1"/>
          </p:cNvSpPr>
          <p:nvPr>
            <p:ph type="sldNum" sz="quarter" idx="2"/>
          </p:nvPr>
        </p:nvSpPr>
        <p:spPr>
          <a:xfrm>
            <a:off x="8027237" y="6325525"/>
            <a:ext cx="666753" cy="254001"/>
          </a:xfrm>
          <a:prstGeom prst="rect">
            <a:avLst/>
          </a:prstGeom>
          <a:ln w="12700">
            <a:miter lim="400000"/>
          </a:ln>
        </p:spPr>
        <p:txBody>
          <a:bodyPr lIns="44450" tIns="44450" rIns="44450" bIns="44450" anchor="ctr">
            <a:spAutoFit/>
          </a:bodyPr>
          <a:lstStyle>
            <a:lvl1pPr algn="r">
              <a:defRPr sz="1100" b="1">
                <a:solidFill>
                  <a:srgbClr val="858585"/>
                </a:solidFill>
                <a:latin typeface="Century Gothic"/>
                <a:ea typeface="Century Gothic"/>
                <a:cs typeface="Century Gothic"/>
                <a:sym typeface="Century Gothic"/>
              </a:defRPr>
            </a:lvl1pPr>
          </a:lstStyle>
          <a:p>
            <a:pPr lvl="0"/>
            <a:fld id="{86CB4B4D-7CA3-9044-876B-883B54F8677D}" type="slidenum">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Lst>
  <p:transition spd="med"/>
  <p:txStyles>
    <p:titleStyle>
      <a:lvl1pPr>
        <a:defRPr sz="4600" b="1">
          <a:latin typeface="Arial"/>
          <a:ea typeface="Arial"/>
          <a:cs typeface="Arial"/>
          <a:sym typeface="Arial"/>
        </a:defRPr>
      </a:lvl1pPr>
      <a:lvl2pPr>
        <a:defRPr sz="4600" b="1">
          <a:latin typeface="Arial"/>
          <a:ea typeface="Arial"/>
          <a:cs typeface="Arial"/>
          <a:sym typeface="Arial"/>
        </a:defRPr>
      </a:lvl2pPr>
      <a:lvl3pPr>
        <a:defRPr sz="4600" b="1">
          <a:latin typeface="Arial"/>
          <a:ea typeface="Arial"/>
          <a:cs typeface="Arial"/>
          <a:sym typeface="Arial"/>
        </a:defRPr>
      </a:lvl3pPr>
      <a:lvl4pPr>
        <a:defRPr sz="4600" b="1">
          <a:latin typeface="Arial"/>
          <a:ea typeface="Arial"/>
          <a:cs typeface="Arial"/>
          <a:sym typeface="Arial"/>
        </a:defRPr>
      </a:lvl4pPr>
      <a:lvl5pPr>
        <a:defRPr sz="4600" b="1">
          <a:latin typeface="Arial"/>
          <a:ea typeface="Arial"/>
          <a:cs typeface="Arial"/>
          <a:sym typeface="Arial"/>
        </a:defRPr>
      </a:lvl5pPr>
      <a:lvl6pPr>
        <a:defRPr sz="4600" b="1">
          <a:latin typeface="Arial"/>
          <a:ea typeface="Arial"/>
          <a:cs typeface="Arial"/>
          <a:sym typeface="Arial"/>
        </a:defRPr>
      </a:lvl6pPr>
      <a:lvl7pPr>
        <a:defRPr sz="4600" b="1">
          <a:latin typeface="Arial"/>
          <a:ea typeface="Arial"/>
          <a:cs typeface="Arial"/>
          <a:sym typeface="Arial"/>
        </a:defRPr>
      </a:lvl7pPr>
      <a:lvl8pPr>
        <a:defRPr sz="4600" b="1">
          <a:latin typeface="Arial"/>
          <a:ea typeface="Arial"/>
          <a:cs typeface="Arial"/>
          <a:sym typeface="Arial"/>
        </a:defRPr>
      </a:lvl8pPr>
      <a:lvl9pPr>
        <a:defRPr sz="4600" b="1">
          <a:latin typeface="Arial"/>
          <a:ea typeface="Arial"/>
          <a:cs typeface="Arial"/>
          <a:sym typeface="Arial"/>
        </a:defRPr>
      </a:lvl9pPr>
    </p:titleStyle>
    <p:bodyStyle>
      <a:lvl1pPr>
        <a:defRPr sz="1600">
          <a:solidFill>
            <a:srgbClr val="333333"/>
          </a:solidFill>
          <a:latin typeface="Arial"/>
          <a:ea typeface="Arial"/>
          <a:cs typeface="Arial"/>
          <a:sym typeface="Arial"/>
        </a:defRPr>
      </a:lvl1pPr>
      <a:lvl2pPr>
        <a:defRPr sz="1600">
          <a:solidFill>
            <a:srgbClr val="333333"/>
          </a:solidFill>
          <a:latin typeface="Arial"/>
          <a:ea typeface="Arial"/>
          <a:cs typeface="Arial"/>
          <a:sym typeface="Arial"/>
        </a:defRPr>
      </a:lvl2pPr>
      <a:lvl3pPr>
        <a:defRPr sz="1600">
          <a:solidFill>
            <a:srgbClr val="333333"/>
          </a:solidFill>
          <a:latin typeface="Arial"/>
          <a:ea typeface="Arial"/>
          <a:cs typeface="Arial"/>
          <a:sym typeface="Arial"/>
        </a:defRPr>
      </a:lvl3pPr>
      <a:lvl4pPr>
        <a:defRPr sz="1600">
          <a:solidFill>
            <a:srgbClr val="333333"/>
          </a:solidFill>
          <a:latin typeface="Arial"/>
          <a:ea typeface="Arial"/>
          <a:cs typeface="Arial"/>
          <a:sym typeface="Arial"/>
        </a:defRPr>
      </a:lvl4pPr>
      <a:lvl5pPr>
        <a:defRPr sz="1600">
          <a:solidFill>
            <a:srgbClr val="333333"/>
          </a:solidFill>
          <a:latin typeface="Arial"/>
          <a:ea typeface="Arial"/>
          <a:cs typeface="Arial"/>
          <a:sym typeface="Arial"/>
        </a:defRPr>
      </a:lvl5pPr>
      <a:lvl6pPr>
        <a:defRPr sz="1600">
          <a:solidFill>
            <a:srgbClr val="333333"/>
          </a:solidFill>
          <a:latin typeface="Arial"/>
          <a:ea typeface="Arial"/>
          <a:cs typeface="Arial"/>
          <a:sym typeface="Arial"/>
        </a:defRPr>
      </a:lvl6pPr>
      <a:lvl7pPr>
        <a:defRPr sz="1600">
          <a:solidFill>
            <a:srgbClr val="333333"/>
          </a:solidFill>
          <a:latin typeface="Arial"/>
          <a:ea typeface="Arial"/>
          <a:cs typeface="Arial"/>
          <a:sym typeface="Arial"/>
        </a:defRPr>
      </a:lvl7pPr>
      <a:lvl8pPr>
        <a:defRPr sz="1600">
          <a:solidFill>
            <a:srgbClr val="333333"/>
          </a:solidFill>
          <a:latin typeface="Arial"/>
          <a:ea typeface="Arial"/>
          <a:cs typeface="Arial"/>
          <a:sym typeface="Arial"/>
        </a:defRPr>
      </a:lvl8pPr>
      <a:lvl9pPr>
        <a:defRPr sz="1600">
          <a:solidFill>
            <a:srgbClr val="333333"/>
          </a:solidFill>
          <a:latin typeface="Arial"/>
          <a:ea typeface="Arial"/>
          <a:cs typeface="Arial"/>
          <a:sym typeface="Arial"/>
        </a:defRPr>
      </a:lvl9pPr>
    </p:bodyStyle>
    <p:otherStyle>
      <a:lvl1pPr algn="r">
        <a:defRPr sz="1100" b="1">
          <a:solidFill>
            <a:schemeClr val="tx1"/>
          </a:solidFill>
          <a:latin typeface="+mn-lt"/>
          <a:ea typeface="+mn-ea"/>
          <a:cs typeface="+mn-cs"/>
          <a:sym typeface="Century Gothic"/>
        </a:defRPr>
      </a:lvl1pPr>
      <a:lvl2pPr algn="r">
        <a:defRPr sz="1100" b="1">
          <a:solidFill>
            <a:schemeClr val="tx1"/>
          </a:solidFill>
          <a:latin typeface="+mn-lt"/>
          <a:ea typeface="+mn-ea"/>
          <a:cs typeface="+mn-cs"/>
          <a:sym typeface="Century Gothic"/>
        </a:defRPr>
      </a:lvl2pPr>
      <a:lvl3pPr algn="r">
        <a:defRPr sz="1100" b="1">
          <a:solidFill>
            <a:schemeClr val="tx1"/>
          </a:solidFill>
          <a:latin typeface="+mn-lt"/>
          <a:ea typeface="+mn-ea"/>
          <a:cs typeface="+mn-cs"/>
          <a:sym typeface="Century Gothic"/>
        </a:defRPr>
      </a:lvl3pPr>
      <a:lvl4pPr algn="r">
        <a:defRPr sz="1100" b="1">
          <a:solidFill>
            <a:schemeClr val="tx1"/>
          </a:solidFill>
          <a:latin typeface="+mn-lt"/>
          <a:ea typeface="+mn-ea"/>
          <a:cs typeface="+mn-cs"/>
          <a:sym typeface="Century Gothic"/>
        </a:defRPr>
      </a:lvl4pPr>
      <a:lvl5pPr algn="r">
        <a:defRPr sz="1100" b="1">
          <a:solidFill>
            <a:schemeClr val="tx1"/>
          </a:solidFill>
          <a:latin typeface="+mn-lt"/>
          <a:ea typeface="+mn-ea"/>
          <a:cs typeface="+mn-cs"/>
          <a:sym typeface="Century Gothic"/>
        </a:defRPr>
      </a:lvl5pPr>
      <a:lvl6pPr algn="r">
        <a:defRPr sz="1100" b="1">
          <a:solidFill>
            <a:schemeClr val="tx1"/>
          </a:solidFill>
          <a:latin typeface="+mn-lt"/>
          <a:ea typeface="+mn-ea"/>
          <a:cs typeface="+mn-cs"/>
          <a:sym typeface="Century Gothic"/>
        </a:defRPr>
      </a:lvl6pPr>
      <a:lvl7pPr algn="r">
        <a:defRPr sz="1100" b="1">
          <a:solidFill>
            <a:schemeClr val="tx1"/>
          </a:solidFill>
          <a:latin typeface="+mn-lt"/>
          <a:ea typeface="+mn-ea"/>
          <a:cs typeface="+mn-cs"/>
          <a:sym typeface="Century Gothic"/>
        </a:defRPr>
      </a:lvl7pPr>
      <a:lvl8pPr algn="r">
        <a:defRPr sz="1100" b="1">
          <a:solidFill>
            <a:schemeClr val="tx1"/>
          </a:solidFill>
          <a:latin typeface="+mn-lt"/>
          <a:ea typeface="+mn-ea"/>
          <a:cs typeface="+mn-cs"/>
          <a:sym typeface="Century Gothic"/>
        </a:defRPr>
      </a:lvl8pPr>
      <a:lvl9pPr algn="r">
        <a:defRPr sz="1100" b="1">
          <a:solidFill>
            <a:schemeClr val="tx1"/>
          </a:solidFill>
          <a:latin typeface="+mn-lt"/>
          <a:ea typeface="+mn-ea"/>
          <a:cs typeface="+mn-cs"/>
          <a:sym typeface="Century Gothic"/>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jpeg"/>
          <p:cNvPicPr/>
          <p:nvPr/>
        </p:nvPicPr>
        <p:blipFill>
          <a:blip r:embed="rId3" cstate="email">
            <a:extLst>
              <a:ext uri="{28A0092B-C50C-407E-A947-70E740481C1C}">
                <a14:useLocalDpi xmlns:a14="http://schemas.microsoft.com/office/drawing/2010/main"/>
              </a:ext>
            </a:extLst>
          </a:blip>
          <a:stretch>
            <a:fillRect/>
          </a:stretch>
        </p:blipFill>
        <p:spPr>
          <a:xfrm>
            <a:off x="0" y="0"/>
            <a:ext cx="8890000" cy="6858000"/>
          </a:xfrm>
          <a:prstGeom prst="rect">
            <a:avLst/>
          </a:prstGeom>
          <a:ln w="12700">
            <a:miter lim="400000"/>
          </a:ln>
        </p:spPr>
      </p:pic>
      <p:sp>
        <p:nvSpPr>
          <p:cNvPr id="3" name="Shape 3"/>
          <p:cNvSpPr>
            <a:spLocks noGrp="1"/>
          </p:cNvSpPr>
          <p:nvPr>
            <p:ph type="sldNum" sz="quarter" idx="2"/>
          </p:nvPr>
        </p:nvSpPr>
        <p:spPr>
          <a:xfrm>
            <a:off x="8445261" y="6492999"/>
            <a:ext cx="136757" cy="134011"/>
          </a:xfrm>
          <a:prstGeom prst="rect">
            <a:avLst/>
          </a:prstGeom>
          <a:ln w="12700">
            <a:miter lim="400000"/>
          </a:ln>
        </p:spPr>
        <p:txBody>
          <a:bodyPr wrap="square" lIns="0" tIns="0" rIns="0" bIns="0">
            <a:spAutoFit/>
          </a:bodyPr>
          <a:lstStyle>
            <a:lvl1pPr>
              <a:defRPr sz="871">
                <a:solidFill>
                  <a:srgbClr val="656565"/>
                </a:solidFill>
              </a:defRPr>
            </a:lvl1pPr>
          </a:lstStyle>
          <a:p>
            <a:pPr lvl="0"/>
            <a:fld id="{86CB4B4D-7CA3-9044-876B-883B54F8677D}" type="slidenum">
              <a:t>‹#›</a:t>
            </a:fld>
            <a:endParaRPr/>
          </a:p>
        </p:txBody>
      </p:sp>
      <p:sp>
        <p:nvSpPr>
          <p:cNvPr id="4" name="Shape 4"/>
          <p:cNvSpPr>
            <a:spLocks noGrp="1"/>
          </p:cNvSpPr>
          <p:nvPr>
            <p:ph type="title"/>
          </p:nvPr>
        </p:nvSpPr>
        <p:spPr>
          <a:xfrm>
            <a:off x="817404" y="1294606"/>
            <a:ext cx="7628098" cy="1508126"/>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lstStyle/>
          <a:p>
            <a:pPr lvl="0">
              <a:defRPr sz="1800" b="0">
                <a:solidFill>
                  <a:srgbClr val="000000"/>
                </a:solidFill>
              </a:defRPr>
            </a:pPr>
            <a:r>
              <a:rPr sz="4102" b="1">
                <a:solidFill>
                  <a:srgbClr val="53585F"/>
                </a:solidFill>
              </a:rPr>
              <a:t>Title Text</a:t>
            </a:r>
          </a:p>
        </p:txBody>
      </p:sp>
      <p:sp>
        <p:nvSpPr>
          <p:cNvPr id="5" name="Shape 5"/>
          <p:cNvSpPr>
            <a:spLocks noGrp="1"/>
          </p:cNvSpPr>
          <p:nvPr>
            <p:ph type="body" idx="1"/>
          </p:nvPr>
        </p:nvSpPr>
        <p:spPr>
          <a:xfrm>
            <a:off x="817403" y="2850356"/>
            <a:ext cx="7628098" cy="2301190"/>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pPr lvl="0">
              <a:defRPr sz="1800"/>
            </a:pPr>
            <a:r>
              <a:rPr sz="1641"/>
              <a:t>Body Level One</a:t>
            </a:r>
          </a:p>
          <a:p>
            <a:pPr lvl="1">
              <a:defRPr sz="1800"/>
            </a:pPr>
            <a:r>
              <a:rPr sz="1641"/>
              <a:t>Body Level Two</a:t>
            </a:r>
          </a:p>
          <a:p>
            <a:pPr lvl="2">
              <a:defRPr sz="1800"/>
            </a:pPr>
            <a:r>
              <a:rPr sz="1641"/>
              <a:t>Body Level Three</a:t>
            </a:r>
          </a:p>
          <a:p>
            <a:pPr lvl="3">
              <a:defRPr sz="1800"/>
            </a:pPr>
            <a:r>
              <a:rPr sz="1641"/>
              <a:t>Body Level Four</a:t>
            </a:r>
          </a:p>
          <a:p>
            <a:pPr lvl="4">
              <a:defRPr sz="1800"/>
            </a:pPr>
            <a:r>
              <a:rPr sz="1641"/>
              <a:t>Body Level Five</a:t>
            </a:r>
          </a:p>
        </p:txBody>
      </p:sp>
    </p:spTree>
    <p:extLst>
      <p:ext uri="{BB962C8B-B14F-4D97-AF65-F5344CB8AC3E}">
        <p14:creationId xmlns:p14="http://schemas.microsoft.com/office/powerpoint/2010/main" val="801486267"/>
      </p:ext>
    </p:extLst>
  </p:cSld>
  <p:clrMap bg1="lt1" tx1="dk1" bg2="lt2" tx2="dk2" accent1="accent1" accent2="accent2" accent3="accent3" accent4="accent4" accent5="accent5" accent6="accent6" hlink="hlink" folHlink="folHlink"/>
  <p:sldLayoutIdLst>
    <p:sldLayoutId id="2147483662" r:id="rId1"/>
  </p:sldLayoutIdLst>
  <p:transition spd="med"/>
  <p:hf sldNum="0" hdr="0" ftr="0" dt="0"/>
  <p:txStyles>
    <p:titleStyle>
      <a:lvl1pPr defTabSz="410751">
        <a:defRPr sz="5625" b="1">
          <a:solidFill>
            <a:srgbClr val="53585F"/>
          </a:solidFill>
          <a:latin typeface="Trebuchet MS"/>
          <a:ea typeface="Trebuchet MS"/>
          <a:cs typeface="Trebuchet MS"/>
          <a:sym typeface="Trebuchet MS"/>
        </a:defRPr>
      </a:lvl1pPr>
      <a:lvl2pPr defTabSz="410751">
        <a:defRPr sz="5625" b="1">
          <a:solidFill>
            <a:srgbClr val="53585F"/>
          </a:solidFill>
          <a:latin typeface="Trebuchet MS"/>
          <a:ea typeface="Trebuchet MS"/>
          <a:cs typeface="Trebuchet MS"/>
          <a:sym typeface="Trebuchet MS"/>
        </a:defRPr>
      </a:lvl2pPr>
      <a:lvl3pPr defTabSz="410751">
        <a:defRPr sz="5625" b="1">
          <a:solidFill>
            <a:srgbClr val="53585F"/>
          </a:solidFill>
          <a:latin typeface="Trebuchet MS"/>
          <a:ea typeface="Trebuchet MS"/>
          <a:cs typeface="Trebuchet MS"/>
          <a:sym typeface="Trebuchet MS"/>
        </a:defRPr>
      </a:lvl3pPr>
      <a:lvl4pPr defTabSz="410751">
        <a:defRPr sz="5625" b="1">
          <a:solidFill>
            <a:srgbClr val="53585F"/>
          </a:solidFill>
          <a:latin typeface="Trebuchet MS"/>
          <a:ea typeface="Trebuchet MS"/>
          <a:cs typeface="Trebuchet MS"/>
          <a:sym typeface="Trebuchet MS"/>
        </a:defRPr>
      </a:lvl4pPr>
      <a:lvl5pPr defTabSz="410751">
        <a:defRPr sz="5625" b="1">
          <a:solidFill>
            <a:srgbClr val="53585F"/>
          </a:solidFill>
          <a:latin typeface="Trebuchet MS"/>
          <a:ea typeface="Trebuchet MS"/>
          <a:cs typeface="Trebuchet MS"/>
          <a:sym typeface="Trebuchet MS"/>
        </a:defRPr>
      </a:lvl5pPr>
      <a:lvl6pPr indent="321457" defTabSz="410751">
        <a:defRPr sz="5625" b="1">
          <a:solidFill>
            <a:srgbClr val="53585F"/>
          </a:solidFill>
          <a:latin typeface="Trebuchet MS"/>
          <a:ea typeface="Trebuchet MS"/>
          <a:cs typeface="Trebuchet MS"/>
          <a:sym typeface="Trebuchet MS"/>
        </a:defRPr>
      </a:lvl6pPr>
      <a:lvl7pPr indent="642915" defTabSz="410751">
        <a:defRPr sz="5625" b="1">
          <a:solidFill>
            <a:srgbClr val="53585F"/>
          </a:solidFill>
          <a:latin typeface="Trebuchet MS"/>
          <a:ea typeface="Trebuchet MS"/>
          <a:cs typeface="Trebuchet MS"/>
          <a:sym typeface="Trebuchet MS"/>
        </a:defRPr>
      </a:lvl7pPr>
      <a:lvl8pPr indent="964372" defTabSz="410751">
        <a:defRPr sz="5625" b="1">
          <a:solidFill>
            <a:srgbClr val="53585F"/>
          </a:solidFill>
          <a:latin typeface="Trebuchet MS"/>
          <a:ea typeface="Trebuchet MS"/>
          <a:cs typeface="Trebuchet MS"/>
          <a:sym typeface="Trebuchet MS"/>
        </a:defRPr>
      </a:lvl8pPr>
      <a:lvl9pPr indent="1285829" defTabSz="410751">
        <a:defRPr sz="5625" b="1">
          <a:solidFill>
            <a:srgbClr val="53585F"/>
          </a:solidFill>
          <a:latin typeface="Trebuchet MS"/>
          <a:ea typeface="Trebuchet MS"/>
          <a:cs typeface="Trebuchet MS"/>
          <a:sym typeface="Trebuchet MS"/>
        </a:defRPr>
      </a:lvl9pPr>
    </p:titleStyle>
    <p:bodyStyle>
      <a:lvl1pPr marL="241093" indent="-241093" defTabSz="410751">
        <a:lnSpc>
          <a:spcPct val="150000"/>
        </a:lnSpc>
        <a:spcBef>
          <a:spcPts val="492"/>
        </a:spcBef>
        <a:defRPr sz="2250">
          <a:latin typeface="Trebuchet MS"/>
          <a:ea typeface="Trebuchet MS"/>
          <a:cs typeface="Trebuchet MS"/>
          <a:sym typeface="Trebuchet MS"/>
        </a:defRPr>
      </a:lvl1pPr>
      <a:lvl2pPr marL="241093" indent="-80364" defTabSz="410751">
        <a:lnSpc>
          <a:spcPct val="150000"/>
        </a:lnSpc>
        <a:spcBef>
          <a:spcPts val="492"/>
        </a:spcBef>
        <a:defRPr sz="2250">
          <a:latin typeface="Trebuchet MS"/>
          <a:ea typeface="Trebuchet MS"/>
          <a:cs typeface="Trebuchet MS"/>
          <a:sym typeface="Trebuchet MS"/>
        </a:defRPr>
      </a:lvl2pPr>
      <a:lvl3pPr marL="241093" indent="80364" defTabSz="410751">
        <a:lnSpc>
          <a:spcPct val="150000"/>
        </a:lnSpc>
        <a:spcBef>
          <a:spcPts val="492"/>
        </a:spcBef>
        <a:defRPr sz="2250">
          <a:latin typeface="Trebuchet MS"/>
          <a:ea typeface="Trebuchet MS"/>
          <a:cs typeface="Trebuchet MS"/>
          <a:sym typeface="Trebuchet MS"/>
        </a:defRPr>
      </a:lvl3pPr>
      <a:lvl4pPr marL="241093" indent="241093" defTabSz="410751">
        <a:lnSpc>
          <a:spcPct val="150000"/>
        </a:lnSpc>
        <a:spcBef>
          <a:spcPts val="492"/>
        </a:spcBef>
        <a:defRPr sz="2250">
          <a:latin typeface="Trebuchet MS"/>
          <a:ea typeface="Trebuchet MS"/>
          <a:cs typeface="Trebuchet MS"/>
          <a:sym typeface="Trebuchet MS"/>
        </a:defRPr>
      </a:lvl4pPr>
      <a:lvl5pPr marL="241093" indent="401822" defTabSz="410751">
        <a:lnSpc>
          <a:spcPct val="150000"/>
        </a:lnSpc>
        <a:spcBef>
          <a:spcPts val="492"/>
        </a:spcBef>
        <a:defRPr sz="2250">
          <a:latin typeface="Trebuchet MS"/>
          <a:ea typeface="Trebuchet MS"/>
          <a:cs typeface="Trebuchet MS"/>
          <a:sym typeface="Trebuchet MS"/>
        </a:defRPr>
      </a:lvl5pPr>
      <a:lvl6pPr marL="241093" indent="723279" defTabSz="410751">
        <a:lnSpc>
          <a:spcPct val="150000"/>
        </a:lnSpc>
        <a:spcBef>
          <a:spcPts val="492"/>
        </a:spcBef>
        <a:defRPr sz="2250">
          <a:latin typeface="Trebuchet MS"/>
          <a:ea typeface="Trebuchet MS"/>
          <a:cs typeface="Trebuchet MS"/>
          <a:sym typeface="Trebuchet MS"/>
        </a:defRPr>
      </a:lvl6pPr>
      <a:lvl7pPr marL="241093" indent="1044736" defTabSz="410751">
        <a:lnSpc>
          <a:spcPct val="150000"/>
        </a:lnSpc>
        <a:spcBef>
          <a:spcPts val="492"/>
        </a:spcBef>
        <a:defRPr sz="2250">
          <a:latin typeface="Trebuchet MS"/>
          <a:ea typeface="Trebuchet MS"/>
          <a:cs typeface="Trebuchet MS"/>
          <a:sym typeface="Trebuchet MS"/>
        </a:defRPr>
      </a:lvl7pPr>
      <a:lvl8pPr marL="241093" indent="1366194" defTabSz="410751">
        <a:lnSpc>
          <a:spcPct val="150000"/>
        </a:lnSpc>
        <a:spcBef>
          <a:spcPts val="492"/>
        </a:spcBef>
        <a:defRPr sz="2250">
          <a:latin typeface="Trebuchet MS"/>
          <a:ea typeface="Trebuchet MS"/>
          <a:cs typeface="Trebuchet MS"/>
          <a:sym typeface="Trebuchet MS"/>
        </a:defRPr>
      </a:lvl8pPr>
      <a:lvl9pPr marL="241093" indent="1687651" defTabSz="410751">
        <a:lnSpc>
          <a:spcPct val="150000"/>
        </a:lnSpc>
        <a:spcBef>
          <a:spcPts val="492"/>
        </a:spcBef>
        <a:defRPr sz="2250">
          <a:latin typeface="Trebuchet MS"/>
          <a:ea typeface="Trebuchet MS"/>
          <a:cs typeface="Trebuchet MS"/>
          <a:sym typeface="Trebuchet MS"/>
        </a:defRPr>
      </a:lvl9pPr>
    </p:bodyStyle>
    <p:otherStyle>
      <a:lvl1pPr algn="ctr" defTabSz="410751">
        <a:defRPr sz="1195">
          <a:solidFill>
            <a:schemeClr val="tx1"/>
          </a:solidFill>
          <a:latin typeface="+mn-lt"/>
          <a:ea typeface="+mn-ea"/>
          <a:cs typeface="+mn-cs"/>
          <a:sym typeface="Trebuchet MS"/>
        </a:defRPr>
      </a:lvl1pPr>
      <a:lvl2pPr indent="160729" algn="ctr" defTabSz="410751">
        <a:defRPr sz="1195">
          <a:solidFill>
            <a:schemeClr val="tx1"/>
          </a:solidFill>
          <a:latin typeface="+mn-lt"/>
          <a:ea typeface="+mn-ea"/>
          <a:cs typeface="+mn-cs"/>
          <a:sym typeface="Trebuchet MS"/>
        </a:defRPr>
      </a:lvl2pPr>
      <a:lvl3pPr indent="321457" algn="ctr" defTabSz="410751">
        <a:defRPr sz="1195">
          <a:solidFill>
            <a:schemeClr val="tx1"/>
          </a:solidFill>
          <a:latin typeface="+mn-lt"/>
          <a:ea typeface="+mn-ea"/>
          <a:cs typeface="+mn-cs"/>
          <a:sym typeface="Trebuchet MS"/>
        </a:defRPr>
      </a:lvl3pPr>
      <a:lvl4pPr indent="482186" algn="ctr" defTabSz="410751">
        <a:defRPr sz="1195">
          <a:solidFill>
            <a:schemeClr val="tx1"/>
          </a:solidFill>
          <a:latin typeface="+mn-lt"/>
          <a:ea typeface="+mn-ea"/>
          <a:cs typeface="+mn-cs"/>
          <a:sym typeface="Trebuchet MS"/>
        </a:defRPr>
      </a:lvl4pPr>
      <a:lvl5pPr indent="642915" algn="ctr" defTabSz="410751">
        <a:defRPr sz="1195">
          <a:solidFill>
            <a:schemeClr val="tx1"/>
          </a:solidFill>
          <a:latin typeface="+mn-lt"/>
          <a:ea typeface="+mn-ea"/>
          <a:cs typeface="+mn-cs"/>
          <a:sym typeface="Trebuchet MS"/>
        </a:defRPr>
      </a:lvl5pPr>
      <a:lvl6pPr algn="ctr" defTabSz="410751">
        <a:defRPr sz="1195">
          <a:solidFill>
            <a:schemeClr val="tx1"/>
          </a:solidFill>
          <a:latin typeface="+mn-lt"/>
          <a:ea typeface="+mn-ea"/>
          <a:cs typeface="+mn-cs"/>
          <a:sym typeface="Trebuchet MS"/>
        </a:defRPr>
      </a:lvl6pPr>
      <a:lvl7pPr algn="ctr" defTabSz="410751">
        <a:defRPr sz="1195">
          <a:solidFill>
            <a:schemeClr val="tx1"/>
          </a:solidFill>
          <a:latin typeface="+mn-lt"/>
          <a:ea typeface="+mn-ea"/>
          <a:cs typeface="+mn-cs"/>
          <a:sym typeface="Trebuchet MS"/>
        </a:defRPr>
      </a:lvl7pPr>
      <a:lvl8pPr algn="ctr" defTabSz="410751">
        <a:defRPr sz="1195">
          <a:solidFill>
            <a:schemeClr val="tx1"/>
          </a:solidFill>
          <a:latin typeface="+mn-lt"/>
          <a:ea typeface="+mn-ea"/>
          <a:cs typeface="+mn-cs"/>
          <a:sym typeface="Trebuchet MS"/>
        </a:defRPr>
      </a:lvl8pPr>
      <a:lvl9pPr algn="ctr" defTabSz="410751">
        <a:defRPr sz="1195">
          <a:solidFill>
            <a:schemeClr val="tx1"/>
          </a:solidFill>
          <a:latin typeface="+mn-lt"/>
          <a:ea typeface="+mn-ea"/>
          <a:cs typeface="+mn-cs"/>
          <a:sym typeface="Trebuchet M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jpeg"/><Relationship Id="rId7" Type="http://schemas.openxmlformats.org/officeDocument/2006/relationships/diagramColors" Target="../diagrams/colors4.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s://forms.office.com/Pages/ResponsePage.aspx?id=w4lMlMXmUUKD0YxoBDVlbjYuoxexRh9KoVmbSlugfVxUN0VJMEtJMUNORVI5MzlMV0pOTkdSNkpOOC4u" TargetMode="External"/><Relationship Id="rId7" Type="http://schemas.microsoft.com/office/2011/relationships/webextension" Target="../webextensions/webextension2.xml"/><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11.png"/><Relationship Id="rId5" Type="http://schemas.microsoft.com/office/2011/relationships/webextension" Target="../webextensions/webextension1.xml"/><Relationship Id="rId4" Type="http://schemas.openxmlformats.org/officeDocument/2006/relationships/hyperlink" Target="https://forms.office.com/r/3bYVGCs5s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hape 35"/>
          <p:cNvSpPr>
            <a:spLocks noGrp="1"/>
          </p:cNvSpPr>
          <p:nvPr>
            <p:ph type="title"/>
          </p:nvPr>
        </p:nvSpPr>
        <p:spPr>
          <a:xfrm>
            <a:off x="844600" y="2971800"/>
            <a:ext cx="7776864" cy="2448273"/>
          </a:xfrm>
          <a:prstGeom prst="rect">
            <a:avLst/>
          </a:prstGeom>
        </p:spPr>
        <p:txBody>
          <a:bodyPr>
            <a:normAutofit fontScale="90000"/>
          </a:bodyPr>
          <a:lstStyle/>
          <a:p>
            <a:pPr algn="l"/>
            <a:r>
              <a:rPr lang="en-US" sz="4400" b="0" dirty="0">
                <a:solidFill>
                  <a:srgbClr val="53585F"/>
                </a:solidFill>
                <a:latin typeface="Centaur" panose="02030504050205020304" pitchFamily="18" charset="0"/>
              </a:rPr>
              <a:t>You and the agency: Steering the course, </a:t>
            </a:r>
            <a:r>
              <a:rPr lang="en-US" sz="3100" b="0" dirty="0">
                <a:solidFill>
                  <a:srgbClr val="53585F"/>
                </a:solidFill>
                <a:latin typeface="Centaur" panose="02030504050205020304" pitchFamily="18" charset="0"/>
              </a:rPr>
              <a:t>Volunteering as a PHA or affected by HIV</a:t>
            </a:r>
            <a:br>
              <a:rPr lang="en-US" sz="3600" b="0" dirty="0">
                <a:solidFill>
                  <a:srgbClr val="53585F"/>
                </a:solidFill>
                <a:latin typeface="Centaur" panose="02030504050205020304" pitchFamily="18" charset="0"/>
              </a:rPr>
            </a:br>
            <a:br>
              <a:rPr lang="en-US" sz="3600" b="0" dirty="0">
                <a:solidFill>
                  <a:srgbClr val="53585F"/>
                </a:solidFill>
                <a:latin typeface="Centaur" panose="02030504050205020304" pitchFamily="18" charset="0"/>
              </a:rPr>
            </a:br>
            <a:r>
              <a:rPr lang="en-US" sz="3600" b="0" dirty="0">
                <a:solidFill>
                  <a:srgbClr val="53585F"/>
                </a:solidFill>
                <a:latin typeface="Centaur" panose="02030504050205020304" pitchFamily="18" charset="0"/>
              </a:rPr>
              <a:t>Fall 2022</a:t>
            </a:r>
            <a:endParaRPr lang="en-US" sz="5400" b="0" dirty="0">
              <a:solidFill>
                <a:srgbClr val="53585F"/>
              </a:solidFill>
              <a:latin typeface="Centaur" panose="02030504050205020304" pitchFamily="18" charset="0"/>
              <a:ea typeface="Calibri"/>
              <a:cs typeface="Calibri"/>
              <a:sym typeface="Calibri"/>
            </a:endParaRPr>
          </a:p>
        </p:txBody>
      </p:sp>
      <p:sp>
        <p:nvSpPr>
          <p:cNvPr id="5" name="Subtitle 2"/>
          <p:cNvSpPr txBox="1">
            <a:spLocks/>
          </p:cNvSpPr>
          <p:nvPr/>
        </p:nvSpPr>
        <p:spPr>
          <a:xfrm>
            <a:off x="1420664" y="3886200"/>
            <a:ext cx="6544816" cy="1752600"/>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normAutofit/>
          </a:bodyPr>
          <a:lstStyle>
            <a:lvl1pPr>
              <a:defRPr sz="1600">
                <a:solidFill>
                  <a:srgbClr val="333333"/>
                </a:solidFill>
                <a:latin typeface="Arial"/>
                <a:ea typeface="Arial"/>
                <a:cs typeface="Arial"/>
                <a:sym typeface="Arial"/>
              </a:defRPr>
            </a:lvl1pPr>
            <a:lvl2pPr>
              <a:defRPr sz="1600">
                <a:solidFill>
                  <a:srgbClr val="333333"/>
                </a:solidFill>
                <a:latin typeface="Arial"/>
                <a:ea typeface="Arial"/>
                <a:cs typeface="Arial"/>
                <a:sym typeface="Arial"/>
              </a:defRPr>
            </a:lvl2pPr>
            <a:lvl3pPr>
              <a:defRPr sz="1600">
                <a:solidFill>
                  <a:srgbClr val="333333"/>
                </a:solidFill>
                <a:latin typeface="Arial"/>
                <a:ea typeface="Arial"/>
                <a:cs typeface="Arial"/>
                <a:sym typeface="Arial"/>
              </a:defRPr>
            </a:lvl3pPr>
            <a:lvl4pPr>
              <a:defRPr sz="1600">
                <a:solidFill>
                  <a:srgbClr val="333333"/>
                </a:solidFill>
                <a:latin typeface="Arial"/>
                <a:ea typeface="Arial"/>
                <a:cs typeface="Arial"/>
                <a:sym typeface="Arial"/>
              </a:defRPr>
            </a:lvl4pPr>
            <a:lvl5pPr>
              <a:defRPr sz="1600">
                <a:solidFill>
                  <a:srgbClr val="333333"/>
                </a:solidFill>
                <a:latin typeface="Arial"/>
                <a:ea typeface="Arial"/>
                <a:cs typeface="Arial"/>
                <a:sym typeface="Arial"/>
              </a:defRPr>
            </a:lvl5pPr>
            <a:lvl6pPr>
              <a:defRPr sz="1600">
                <a:solidFill>
                  <a:srgbClr val="333333"/>
                </a:solidFill>
                <a:latin typeface="Arial"/>
                <a:ea typeface="Arial"/>
                <a:cs typeface="Arial"/>
                <a:sym typeface="Arial"/>
              </a:defRPr>
            </a:lvl6pPr>
            <a:lvl7pPr>
              <a:defRPr sz="1600">
                <a:solidFill>
                  <a:srgbClr val="333333"/>
                </a:solidFill>
                <a:latin typeface="Arial"/>
                <a:ea typeface="Arial"/>
                <a:cs typeface="Arial"/>
                <a:sym typeface="Arial"/>
              </a:defRPr>
            </a:lvl7pPr>
            <a:lvl8pPr>
              <a:defRPr sz="1600">
                <a:solidFill>
                  <a:srgbClr val="333333"/>
                </a:solidFill>
                <a:latin typeface="Arial"/>
                <a:ea typeface="Arial"/>
                <a:cs typeface="Arial"/>
                <a:sym typeface="Arial"/>
              </a:defRPr>
            </a:lvl8pPr>
            <a:lvl9pPr>
              <a:defRPr sz="1600">
                <a:solidFill>
                  <a:srgbClr val="333333"/>
                </a:solidFill>
                <a:latin typeface="Arial"/>
                <a:ea typeface="Arial"/>
                <a:cs typeface="Arial"/>
                <a:sym typeface="Arial"/>
              </a:defRPr>
            </a:lvl9pPr>
          </a:lstStyle>
          <a:p>
            <a:pPr algn="ctr"/>
            <a:endParaRPr lang="en-US" sz="4000" b="1" dirty="0"/>
          </a:p>
        </p:txBody>
      </p:sp>
      <p:sp>
        <p:nvSpPr>
          <p:cNvPr id="2" name="TextBox 1">
            <a:extLst>
              <a:ext uri="{FF2B5EF4-FFF2-40B4-BE49-F238E27FC236}">
                <a16:creationId xmlns:a16="http://schemas.microsoft.com/office/drawing/2014/main" id="{30EAF5CE-FA00-4FBB-94A5-CDBA09945BD2}"/>
              </a:ext>
            </a:extLst>
          </p:cNvPr>
          <p:cNvSpPr txBox="1"/>
          <p:nvPr/>
        </p:nvSpPr>
        <p:spPr>
          <a:xfrm flipH="1">
            <a:off x="988616" y="1219200"/>
            <a:ext cx="6552729" cy="58221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4450" tIns="44450" rIns="44450" bIns="44450"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lang="en-US" sz="3200" dirty="0">
                <a:solidFill>
                  <a:srgbClr val="53585F"/>
                </a:solidFill>
                <a:latin typeface="Centaur" panose="02030504050205020304" pitchFamily="18" charset="0"/>
                <a:sym typeface="Helvetica Light"/>
              </a:rPr>
              <a:t>THN Volunteer HIV Core Training</a:t>
            </a:r>
            <a:endParaRPr kumimoji="0" lang="en-CA" sz="3200" b="0" i="0" u="none" strike="noStrike" cap="none" spc="0" normalizeH="0" baseline="0" dirty="0">
              <a:ln>
                <a:noFill/>
              </a:ln>
              <a:solidFill>
                <a:srgbClr val="000000"/>
              </a:solidFill>
              <a:effectLst/>
              <a:uFillTx/>
              <a:latin typeface="Centaur" panose="02030504050205020304" pitchFamily="18" charset="0"/>
              <a:sym typeface="Helvetica Neue"/>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54"/>
          <p:cNvSpPr>
            <a:spLocks noGrp="1"/>
          </p:cNvSpPr>
          <p:nvPr>
            <p:ph type="title"/>
          </p:nvPr>
        </p:nvSpPr>
        <p:spPr>
          <a:xfrm>
            <a:off x="444498" y="0"/>
            <a:ext cx="7186087" cy="2095501"/>
          </a:xfrm>
        </p:spPr>
        <p:txBody>
          <a:bodyPr lIns="44450" tIns="44450" rIns="44450" bIns="44450" anchor="b">
            <a:normAutofit/>
          </a:bodyPr>
          <a:lstStyle>
            <a:lvl1pPr>
              <a:defRPr sz="3000">
                <a:latin typeface="Calibri"/>
                <a:ea typeface="Calibri"/>
                <a:cs typeface="Calibri"/>
                <a:sym typeface="Calibri"/>
              </a:defRPr>
            </a:lvl1pPr>
          </a:lstStyle>
          <a:p>
            <a:pPr algn="l">
              <a:defRPr sz="1800" b="0"/>
            </a:pPr>
            <a:r>
              <a:rPr lang="en-US" sz="3600" b="1" dirty="0">
                <a:latin typeface="Centaur" panose="02030504050205020304" pitchFamily="18" charset="0"/>
                <a:ea typeface="Arial"/>
                <a:cs typeface="Arial"/>
                <a:sym typeface="Arial"/>
              </a:rPr>
              <a:t>Being an</a:t>
            </a:r>
            <a:r>
              <a:rPr lang="en-US" sz="3600" b="1" i="1" dirty="0">
                <a:latin typeface="Centaur" panose="02030504050205020304" pitchFamily="18" charset="0"/>
                <a:ea typeface="Arial"/>
                <a:cs typeface="Arial"/>
                <a:sym typeface="Arial"/>
              </a:rPr>
              <a:t> </a:t>
            </a:r>
            <a:r>
              <a:rPr lang="en-US" sz="3600" b="1" dirty="0">
                <a:latin typeface="Centaur" panose="02030504050205020304" pitchFamily="18" charset="0"/>
                <a:ea typeface="Arial"/>
                <a:cs typeface="Arial"/>
                <a:sym typeface="Arial"/>
              </a:rPr>
              <a:t>Ally as a Volunteer</a:t>
            </a:r>
          </a:p>
        </p:txBody>
      </p:sp>
      <p:sp>
        <p:nvSpPr>
          <p:cNvPr id="3" name="Rectangle 2"/>
          <p:cNvSpPr/>
          <p:nvPr/>
        </p:nvSpPr>
        <p:spPr>
          <a:xfrm>
            <a:off x="988616" y="2470598"/>
            <a:ext cx="6336704" cy="3622698"/>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normAutofit/>
          </a:bodyPr>
          <a:lstStyle/>
          <a:p>
            <a:pPr marL="457200" indent="-228600">
              <a:lnSpc>
                <a:spcPct val="90000"/>
              </a:lnSpc>
              <a:spcBef>
                <a:spcPts val="1800"/>
              </a:spcBef>
              <a:spcAft>
                <a:spcPts val="600"/>
              </a:spcAft>
              <a:buClr>
                <a:srgbClr val="000000"/>
              </a:buClr>
              <a:buSzPct val="100000"/>
              <a:buFont typeface="Wingdings 2"/>
              <a:buChar char="•"/>
              <a:defRPr>
                <a:solidFill>
                  <a:srgbClr val="000000"/>
                </a:solidFill>
              </a:defRPr>
            </a:pPr>
            <a:r>
              <a:rPr lang="en-CA" dirty="0">
                <a:solidFill>
                  <a:srgbClr val="333333"/>
                </a:solidFill>
                <a:latin typeface="Centaur" panose="02030504050205020304" pitchFamily="18" charset="0"/>
                <a:cs typeface="Arial"/>
                <a:sym typeface="Arial"/>
              </a:rPr>
              <a:t>Unless HIV+, we can learn about, but we cannot know what it is to live with HIV.</a:t>
            </a:r>
          </a:p>
          <a:p>
            <a:pPr marL="457200" indent="-228600">
              <a:lnSpc>
                <a:spcPct val="90000"/>
              </a:lnSpc>
              <a:spcBef>
                <a:spcPts val="1800"/>
              </a:spcBef>
              <a:spcAft>
                <a:spcPts val="600"/>
              </a:spcAft>
              <a:buClr>
                <a:srgbClr val="000000"/>
              </a:buClr>
              <a:buSzPct val="100000"/>
              <a:buFont typeface="Wingdings 2"/>
              <a:buChar char="•"/>
              <a:defRPr>
                <a:solidFill>
                  <a:srgbClr val="000000"/>
                </a:solidFill>
              </a:defRPr>
            </a:pPr>
            <a:r>
              <a:rPr lang="en-CA" dirty="0">
                <a:solidFill>
                  <a:srgbClr val="333333"/>
                </a:solidFill>
                <a:latin typeface="Centaur" panose="02030504050205020304" pitchFamily="18" charset="0"/>
                <a:cs typeface="Arial"/>
                <a:sym typeface="Arial"/>
              </a:rPr>
              <a:t>We can respectfully listen, learn and be supportive.</a:t>
            </a:r>
          </a:p>
          <a:p>
            <a:pPr marL="457200" indent="-228600">
              <a:lnSpc>
                <a:spcPct val="90000"/>
              </a:lnSpc>
              <a:spcBef>
                <a:spcPts val="1800"/>
              </a:spcBef>
              <a:spcAft>
                <a:spcPts val="600"/>
              </a:spcAft>
              <a:buClr>
                <a:srgbClr val="000000"/>
              </a:buClr>
              <a:buSzPct val="100000"/>
              <a:buFont typeface="Wingdings 2"/>
              <a:buChar char="•"/>
              <a:defRPr>
                <a:solidFill>
                  <a:srgbClr val="000000"/>
                </a:solidFill>
              </a:defRPr>
            </a:pPr>
            <a:r>
              <a:rPr lang="en-CA" dirty="0">
                <a:solidFill>
                  <a:srgbClr val="333333"/>
                </a:solidFill>
                <a:latin typeface="Centaur" panose="02030504050205020304" pitchFamily="18" charset="0"/>
                <a:cs typeface="Arial"/>
                <a:sym typeface="Arial"/>
              </a:rPr>
              <a:t>We will respect the privacy of our volunteer &amp; staff colleagues and people the agency serves.</a:t>
            </a:r>
          </a:p>
          <a:p>
            <a:pPr marL="457200" indent="-228600">
              <a:lnSpc>
                <a:spcPct val="90000"/>
              </a:lnSpc>
              <a:spcBef>
                <a:spcPts val="1800"/>
              </a:spcBef>
              <a:spcAft>
                <a:spcPts val="600"/>
              </a:spcAft>
              <a:buClr>
                <a:srgbClr val="000000"/>
              </a:buClr>
              <a:buSzPct val="100000"/>
              <a:buFont typeface="Wingdings 2"/>
              <a:buChar char="•"/>
              <a:defRPr>
                <a:solidFill>
                  <a:srgbClr val="000000"/>
                </a:solidFill>
              </a:defRPr>
            </a:pPr>
            <a:r>
              <a:rPr lang="en-CA" dirty="0">
                <a:solidFill>
                  <a:srgbClr val="333333"/>
                </a:solidFill>
                <a:latin typeface="Centaur" panose="02030504050205020304" pitchFamily="18" charset="0"/>
                <a:cs typeface="Arial"/>
                <a:sym typeface="Arial"/>
              </a:rPr>
              <a:t>We may know people with HIV but we recognize that everyone experiences HIV differently. </a:t>
            </a:r>
          </a:p>
          <a:p>
            <a:pPr marL="457200" indent="-228600">
              <a:lnSpc>
                <a:spcPct val="90000"/>
              </a:lnSpc>
              <a:spcBef>
                <a:spcPts val="1800"/>
              </a:spcBef>
              <a:spcAft>
                <a:spcPts val="600"/>
              </a:spcAft>
              <a:buClr>
                <a:srgbClr val="000000"/>
              </a:buClr>
              <a:buSzPct val="100000"/>
              <a:buFont typeface="Wingdings 2"/>
              <a:buChar char="•"/>
              <a:defRPr>
                <a:solidFill>
                  <a:srgbClr val="000000"/>
                </a:solidFill>
              </a:defRPr>
            </a:pPr>
            <a:r>
              <a:rPr lang="en-CA" dirty="0">
                <a:solidFill>
                  <a:srgbClr val="333333"/>
                </a:solidFill>
                <a:latin typeface="Centaur" panose="02030504050205020304" pitchFamily="18" charset="0"/>
                <a:cs typeface="Arial"/>
                <a:sym typeface="Arial"/>
              </a:rPr>
              <a:t>We can contribute as part of a volunteer team that makes a difference.</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 name="image2.jpeg"/>
          <p:cNvPicPr/>
          <p:nvPr/>
        </p:nvPicPr>
        <p:blipFill>
          <a:blip r:embed="rId3" cstate="screen">
            <a:extLst>
              <a:ext uri="{28A0092B-C50C-407E-A947-70E740481C1C}">
                <a14:useLocalDpi xmlns:a14="http://schemas.microsoft.com/office/drawing/2010/main"/>
              </a:ext>
            </a:extLst>
          </a:blip>
          <a:stretch>
            <a:fillRect/>
          </a:stretch>
        </p:blipFill>
        <p:spPr>
          <a:xfrm>
            <a:off x="-739576" y="16243"/>
            <a:ext cx="9128879" cy="6846659"/>
          </a:xfrm>
          <a:prstGeom prst="rect">
            <a:avLst/>
          </a:prstGeom>
          <a:ln w="12700">
            <a:miter lim="400000"/>
          </a:ln>
        </p:spPr>
      </p:pic>
      <p:sp>
        <p:nvSpPr>
          <p:cNvPr id="58" name="Shape 58"/>
          <p:cNvSpPr>
            <a:spLocks noGrp="1"/>
          </p:cNvSpPr>
          <p:nvPr>
            <p:ph type="title"/>
          </p:nvPr>
        </p:nvSpPr>
        <p:spPr>
          <a:xfrm>
            <a:off x="844600" y="620688"/>
            <a:ext cx="6959204" cy="590602"/>
          </a:xfrm>
          <a:prstGeom prst="rect">
            <a:avLst/>
          </a:prstGeom>
        </p:spPr>
        <p:txBody>
          <a:bodyPr lIns="0" tIns="0" rIns="0" bIns="0">
            <a:noAutofit/>
          </a:bodyPr>
          <a:lstStyle>
            <a:lvl1pPr>
              <a:defRPr>
                <a:latin typeface="Trebuchet MS"/>
                <a:ea typeface="Trebuchet MS"/>
                <a:cs typeface="Trebuchet MS"/>
                <a:sym typeface="Trebuchet MS"/>
              </a:defRPr>
            </a:lvl1pPr>
          </a:lstStyle>
          <a:p>
            <a:pPr algn="ctr">
              <a:defRPr sz="1800" b="0"/>
            </a:pPr>
            <a:r>
              <a:rPr lang="en-US" sz="4600" b="0" dirty="0">
                <a:latin typeface="Trebuchet MS" panose="020B0603020202020204" pitchFamily="34" charset="0"/>
                <a:ea typeface="Segoe UI" panose="020B0502040204020203" pitchFamily="34" charset="0"/>
                <a:cs typeface="Segoe UI" panose="020B0502040204020203" pitchFamily="34" charset="0"/>
              </a:rPr>
              <a:t>Self Care as a Volunteer</a:t>
            </a:r>
            <a:endParaRPr sz="4600" b="0" dirty="0">
              <a:latin typeface="Trebuchet MS" panose="020B0603020202020204" pitchFamily="34" charset="0"/>
              <a:ea typeface="Segoe UI" panose="020B0502040204020203" pitchFamily="34" charset="0"/>
              <a:cs typeface="Segoe UI" panose="020B0502040204020203" pitchFamily="34" charset="0"/>
            </a:endParaRPr>
          </a:p>
        </p:txBody>
      </p:sp>
      <p:graphicFrame>
        <p:nvGraphicFramePr>
          <p:cNvPr id="63" name="Shape 59">
            <a:extLst>
              <a:ext uri="{FF2B5EF4-FFF2-40B4-BE49-F238E27FC236}">
                <a16:creationId xmlns:a16="http://schemas.microsoft.com/office/drawing/2014/main" id="{7A09D08B-3E32-3E36-E717-812576389180}"/>
              </a:ext>
            </a:extLst>
          </p:cNvPr>
          <p:cNvGraphicFramePr/>
          <p:nvPr/>
        </p:nvGraphicFramePr>
        <p:xfrm>
          <a:off x="628576" y="1340768"/>
          <a:ext cx="7560840" cy="47525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802" y="1"/>
            <a:ext cx="7056783" cy="1628800"/>
          </a:xfrm>
        </p:spPr>
        <p:txBody>
          <a:bodyPr anchor="b">
            <a:normAutofit/>
          </a:bodyPr>
          <a:lstStyle/>
          <a:p>
            <a:r>
              <a:rPr lang="en-US" b="0" dirty="0">
                <a:latin typeface="Centaur" panose="02030504050205020304" pitchFamily="18" charset="0"/>
              </a:rPr>
              <a:t>Confidentiality and Community</a:t>
            </a:r>
            <a:endParaRPr lang="en-CA" dirty="0">
              <a:latin typeface="Centaur" panose="02030504050205020304" pitchFamily="18" charset="0"/>
            </a:endParaRPr>
          </a:p>
        </p:txBody>
      </p:sp>
      <p:sp>
        <p:nvSpPr>
          <p:cNvPr id="3" name="Text Placeholder 2"/>
          <p:cNvSpPr>
            <a:spLocks noGrp="1"/>
          </p:cNvSpPr>
          <p:nvPr>
            <p:ph type="body" idx="1"/>
          </p:nvPr>
        </p:nvSpPr>
        <p:spPr>
          <a:xfrm>
            <a:off x="916608" y="1628802"/>
            <a:ext cx="7056783" cy="4890870"/>
          </a:xfrm>
        </p:spPr>
        <p:txBody>
          <a:bodyPr>
            <a:normAutofit fontScale="47500" lnSpcReduction="20000"/>
          </a:bodyPr>
          <a:lstStyle/>
          <a:p>
            <a:pPr>
              <a:lnSpc>
                <a:spcPct val="120000"/>
              </a:lnSpc>
              <a:spcBef>
                <a:spcPts val="0"/>
              </a:spcBef>
              <a:spcAft>
                <a:spcPts val="600"/>
              </a:spcAft>
              <a:buFont typeface="Wingdings" panose="05000000000000000000" pitchFamily="2" charset="2"/>
              <a:buChar char="§"/>
            </a:pPr>
            <a:r>
              <a:rPr lang="en-CA" sz="7200" dirty="0">
                <a:latin typeface="Centaur" panose="02030504050205020304" pitchFamily="18" charset="0"/>
              </a:rPr>
              <a:t>About people</a:t>
            </a:r>
          </a:p>
          <a:p>
            <a:pPr>
              <a:lnSpc>
                <a:spcPct val="120000"/>
              </a:lnSpc>
              <a:spcBef>
                <a:spcPts val="0"/>
              </a:spcBef>
              <a:spcAft>
                <a:spcPts val="600"/>
              </a:spcAft>
              <a:buFont typeface="Wingdings" panose="05000000000000000000" pitchFamily="2" charset="2"/>
              <a:buChar char="§"/>
            </a:pPr>
            <a:r>
              <a:rPr lang="en-CA" sz="7200" dirty="0">
                <a:latin typeface="Centaur" panose="02030504050205020304" pitchFamily="18" charset="0"/>
              </a:rPr>
              <a:t>About your work</a:t>
            </a:r>
          </a:p>
          <a:p>
            <a:pPr>
              <a:lnSpc>
                <a:spcPct val="120000"/>
              </a:lnSpc>
              <a:spcBef>
                <a:spcPts val="0"/>
              </a:spcBef>
              <a:spcAft>
                <a:spcPts val="600"/>
              </a:spcAft>
              <a:buFont typeface="Wingdings" panose="05000000000000000000" pitchFamily="2" charset="2"/>
              <a:buChar char="§"/>
            </a:pPr>
            <a:r>
              <a:rPr lang="en-CA" sz="7200" dirty="0">
                <a:latin typeface="Centaur" panose="02030504050205020304" pitchFamily="18" charset="0"/>
              </a:rPr>
              <a:t>About the agency</a:t>
            </a:r>
          </a:p>
          <a:p>
            <a:pPr>
              <a:lnSpc>
                <a:spcPct val="120000"/>
              </a:lnSpc>
              <a:spcBef>
                <a:spcPts val="0"/>
              </a:spcBef>
              <a:spcAft>
                <a:spcPts val="600"/>
              </a:spcAft>
              <a:buFont typeface="Wingdings" panose="05000000000000000000" pitchFamily="2" charset="2"/>
              <a:buChar char="§"/>
            </a:pPr>
            <a:r>
              <a:rPr lang="en-CA" sz="7200" dirty="0">
                <a:latin typeface="Centaur" panose="02030504050205020304" pitchFamily="18" charset="0"/>
              </a:rPr>
              <a:t>About gossip (ill intent, not concern)</a:t>
            </a:r>
          </a:p>
          <a:p>
            <a:pPr>
              <a:lnSpc>
                <a:spcPct val="120000"/>
              </a:lnSpc>
              <a:spcBef>
                <a:spcPts val="0"/>
              </a:spcBef>
              <a:spcAft>
                <a:spcPts val="600"/>
              </a:spcAft>
              <a:buFont typeface="Wingdings" panose="05000000000000000000" pitchFamily="2" charset="2"/>
              <a:buChar char="§"/>
            </a:pPr>
            <a:r>
              <a:rPr lang="en-CA" sz="7200" dirty="0">
                <a:latin typeface="Centaur" panose="02030504050205020304" pitchFamily="18" charset="0"/>
              </a:rPr>
              <a:t>About others’ disclosures</a:t>
            </a:r>
          </a:p>
          <a:p>
            <a:pPr>
              <a:lnSpc>
                <a:spcPct val="120000"/>
              </a:lnSpc>
              <a:spcBef>
                <a:spcPts val="0"/>
              </a:spcBef>
              <a:spcAft>
                <a:spcPts val="600"/>
              </a:spcAft>
              <a:buFont typeface="Wingdings" panose="05000000000000000000" pitchFamily="2" charset="2"/>
              <a:buChar char="§"/>
            </a:pPr>
            <a:r>
              <a:rPr lang="en-CA" sz="7200" dirty="0">
                <a:latin typeface="Centaur" panose="02030504050205020304" pitchFamily="18" charset="0"/>
              </a:rPr>
              <a:t>About professional conversations</a:t>
            </a:r>
          </a:p>
          <a:p>
            <a:pPr>
              <a:lnSpc>
                <a:spcPct val="120000"/>
              </a:lnSpc>
              <a:spcBef>
                <a:spcPts val="0"/>
              </a:spcBef>
              <a:spcAft>
                <a:spcPts val="600"/>
              </a:spcAft>
              <a:buFont typeface="Wingdings" panose="05000000000000000000" pitchFamily="2" charset="2"/>
              <a:buChar char="§"/>
            </a:pPr>
            <a:r>
              <a:rPr lang="en-CA" sz="7200" dirty="0">
                <a:latin typeface="Centaur" panose="02030504050205020304" pitchFamily="18" charset="0"/>
              </a:rPr>
              <a:t>PHA &amp; HIV services community is small</a:t>
            </a:r>
          </a:p>
          <a:p>
            <a:pPr>
              <a:lnSpc>
                <a:spcPct val="120000"/>
              </a:lnSpc>
              <a:spcBef>
                <a:spcPts val="0"/>
              </a:spcBef>
              <a:spcAft>
                <a:spcPts val="600"/>
              </a:spcAft>
              <a:buFont typeface="Wingdings" panose="05000000000000000000" pitchFamily="2" charset="2"/>
              <a:buChar char="§"/>
            </a:pPr>
            <a:r>
              <a:rPr lang="en-CA" sz="7200" dirty="0">
                <a:latin typeface="Centaur" panose="02030504050205020304" pitchFamily="18" charset="0"/>
              </a:rPr>
              <a:t>Calling Community Member’s</a:t>
            </a:r>
          </a:p>
          <a:p>
            <a:pPr>
              <a:lnSpc>
                <a:spcPct val="90000"/>
              </a:lnSpc>
              <a:spcAft>
                <a:spcPts val="600"/>
              </a:spcAft>
            </a:pPr>
            <a:endParaRPr lang="en-CA" sz="1500" dirty="0"/>
          </a:p>
        </p:txBody>
      </p:sp>
    </p:spTree>
    <p:extLst>
      <p:ext uri="{BB962C8B-B14F-4D97-AF65-F5344CB8AC3E}">
        <p14:creationId xmlns:p14="http://schemas.microsoft.com/office/powerpoint/2010/main" val="206280567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a:spLocks noGrp="1"/>
          </p:cNvSpPr>
          <p:nvPr>
            <p:ph type="title"/>
          </p:nvPr>
        </p:nvSpPr>
        <p:spPr>
          <a:xfrm>
            <a:off x="1060624" y="692696"/>
            <a:ext cx="7186084" cy="1111253"/>
          </a:xfrm>
          <a:prstGeom prst="rect">
            <a:avLst/>
          </a:prstGeom>
        </p:spPr>
        <p:txBody>
          <a:bodyPr lIns="0" tIns="0" rIns="0" bIns="0" anchor="ctr">
            <a:normAutofit/>
          </a:bodyPr>
          <a:lstStyle>
            <a:lvl1pPr>
              <a:defRPr sz="2800">
                <a:latin typeface="Calibri"/>
                <a:ea typeface="Calibri"/>
                <a:cs typeface="Calibri"/>
                <a:sym typeface="Calibri"/>
              </a:defRPr>
            </a:lvl1pPr>
          </a:lstStyle>
          <a:p>
            <a:pPr lvl="0" algn="ctr">
              <a:defRPr sz="1800" b="0"/>
            </a:pPr>
            <a:r>
              <a:rPr lang="en-US" sz="4400" dirty="0">
                <a:latin typeface="Centaur" panose="02030504050205020304" pitchFamily="18" charset="0"/>
              </a:rPr>
              <a:t>Boundaries</a:t>
            </a:r>
            <a:endParaRPr sz="4400" b="0" dirty="0">
              <a:latin typeface="Centaur" panose="02030504050205020304" pitchFamily="18" charset="0"/>
            </a:endParaRPr>
          </a:p>
        </p:txBody>
      </p:sp>
      <p:sp>
        <p:nvSpPr>
          <p:cNvPr id="69" name="Shape 69"/>
          <p:cNvSpPr>
            <a:spLocks noGrp="1"/>
          </p:cNvSpPr>
          <p:nvPr>
            <p:ph type="body" idx="1"/>
          </p:nvPr>
        </p:nvSpPr>
        <p:spPr>
          <a:xfrm>
            <a:off x="909250" y="2320702"/>
            <a:ext cx="7488832" cy="3816424"/>
          </a:xfrm>
          <a:prstGeom prst="rect">
            <a:avLst/>
          </a:prstGeom>
        </p:spPr>
        <p:txBody>
          <a:bodyPr>
            <a:noAutofit/>
          </a:bodyPr>
          <a:lstStyle/>
          <a:p>
            <a:pPr marL="457200" indent="-457200">
              <a:buFont typeface="Arial" panose="020B0604020202020204" pitchFamily="34" charset="0"/>
              <a:buChar char="•"/>
            </a:pPr>
            <a:r>
              <a:rPr lang="en-US" sz="2800" dirty="0">
                <a:latin typeface="Centaur" panose="02030504050205020304" pitchFamily="18" charset="0"/>
                <a:ea typeface="+mn-ea"/>
                <a:cs typeface="+mn-cs"/>
              </a:rPr>
              <a:t>Parts of self care</a:t>
            </a:r>
          </a:p>
          <a:p>
            <a:pPr marL="457200" indent="-457200">
              <a:buFont typeface="Arial" panose="020B0604020202020204" pitchFamily="34" charset="0"/>
              <a:buChar char="•"/>
            </a:pPr>
            <a:r>
              <a:rPr lang="en-US" sz="2800" dirty="0">
                <a:latin typeface="Centaur" panose="02030504050205020304" pitchFamily="18" charset="0"/>
                <a:ea typeface="+mn-ea"/>
                <a:cs typeface="+mn-cs"/>
              </a:rPr>
              <a:t>In the workplace, In your role</a:t>
            </a:r>
          </a:p>
          <a:p>
            <a:pPr marL="457200" indent="-457200">
              <a:buFont typeface="Arial" panose="020B0604020202020204" pitchFamily="34" charset="0"/>
              <a:buChar char="•"/>
            </a:pPr>
            <a:r>
              <a:rPr lang="en-US" sz="2800" dirty="0">
                <a:latin typeface="Centaur" panose="02030504050205020304" pitchFamily="18" charset="0"/>
                <a:ea typeface="+mn-ea"/>
                <a:cs typeface="+mn-cs"/>
              </a:rPr>
              <a:t>In the community, In your personal life</a:t>
            </a:r>
          </a:p>
          <a:p>
            <a:pPr marL="457200" indent="-457200">
              <a:buFont typeface="Arial" panose="020B0604020202020204" pitchFamily="34" charset="0"/>
              <a:buChar char="•"/>
            </a:pPr>
            <a:r>
              <a:rPr lang="en-US" sz="2800" dirty="0">
                <a:latin typeface="Centaur" panose="02030504050205020304" pitchFamily="18" charset="0"/>
                <a:ea typeface="+mn-ea"/>
                <a:cs typeface="+mn-cs"/>
              </a:rPr>
              <a:t>Self-care</a:t>
            </a:r>
          </a:p>
          <a:p>
            <a:pPr marL="457200" indent="-457200">
              <a:buFont typeface="Arial" panose="020B0604020202020204" pitchFamily="34" charset="0"/>
              <a:buChar char="•"/>
            </a:pPr>
            <a:endParaRPr lang="en-US" sz="2800" dirty="0">
              <a:latin typeface="+mn-lt"/>
              <a:ea typeface="+mn-ea"/>
              <a:cs typeface="+mn-cs"/>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905975" y="0"/>
            <a:ext cx="6959206" cy="1563027"/>
          </a:xfrm>
        </p:spPr>
        <p:txBody>
          <a:bodyPr lIns="0" tIns="0" rIns="0" bIns="0" anchor="b">
            <a:normAutofit/>
          </a:bodyPr>
          <a:lstStyle>
            <a:lvl1pPr>
              <a:defRPr>
                <a:latin typeface="Calibri"/>
                <a:ea typeface="Calibri"/>
                <a:cs typeface="Calibri"/>
                <a:sym typeface="Calibri"/>
              </a:defRPr>
            </a:lvl1pPr>
          </a:lstStyle>
          <a:p>
            <a:pPr lvl="0">
              <a:defRPr sz="1800" b="0"/>
            </a:pPr>
            <a:r>
              <a:rPr lang="en-US" sz="3200" dirty="0">
                <a:latin typeface="Centaur" panose="02030504050205020304" pitchFamily="18" charset="0"/>
              </a:rPr>
              <a:t>Wearing hats of volunteer </a:t>
            </a:r>
            <a:r>
              <a:rPr lang="en-US" sz="3200" i="1" dirty="0">
                <a:latin typeface="Centaur" panose="02030504050205020304" pitchFamily="18" charset="0"/>
              </a:rPr>
              <a:t>and</a:t>
            </a:r>
            <a:r>
              <a:rPr lang="en-US" sz="3200" dirty="0">
                <a:latin typeface="Centaur" panose="02030504050205020304" pitchFamily="18" charset="0"/>
              </a:rPr>
              <a:t> service receiver</a:t>
            </a:r>
          </a:p>
        </p:txBody>
      </p:sp>
      <p:sp>
        <p:nvSpPr>
          <p:cNvPr id="74" name="Shape 74"/>
          <p:cNvSpPr>
            <a:spLocks noGrp="1"/>
          </p:cNvSpPr>
          <p:nvPr>
            <p:ph type="body" idx="1"/>
          </p:nvPr>
        </p:nvSpPr>
        <p:spPr>
          <a:xfrm>
            <a:off x="1348656" y="1844824"/>
            <a:ext cx="5976663" cy="3456384"/>
          </a:xfrm>
        </p:spPr>
        <p:txBody>
          <a:bodyPr>
            <a:normAutofit/>
          </a:bodyPr>
          <a:lstStyle/>
          <a:p>
            <a:pPr marL="457200" indent="-457200">
              <a:spcBef>
                <a:spcPts val="600"/>
              </a:spcBef>
              <a:buFont typeface="Arial" panose="020B0604020202020204" pitchFamily="34" charset="0"/>
              <a:buChar char="•"/>
            </a:pPr>
            <a:r>
              <a:rPr lang="en-US" sz="2800" dirty="0">
                <a:latin typeface="Centaur" panose="02030504050205020304" pitchFamily="18" charset="0"/>
              </a:rPr>
              <a:t>Pay attention to these two connections with the agency</a:t>
            </a:r>
          </a:p>
          <a:p>
            <a:pPr marL="457200" indent="-457200">
              <a:spcBef>
                <a:spcPts val="600"/>
              </a:spcBef>
              <a:buFont typeface="Arial" panose="020B0604020202020204" pitchFamily="34" charset="0"/>
              <a:buChar char="•"/>
            </a:pPr>
            <a:r>
              <a:rPr lang="en-US" sz="2800" dirty="0">
                <a:latin typeface="Centaur" panose="02030504050205020304" pitchFamily="18" charset="0"/>
              </a:rPr>
              <a:t>Impact on relationships</a:t>
            </a:r>
          </a:p>
          <a:p>
            <a:pPr marL="457200" indent="-457200">
              <a:spcBef>
                <a:spcPts val="600"/>
              </a:spcBef>
              <a:buFont typeface="Arial" panose="020B0604020202020204" pitchFamily="34" charset="0"/>
              <a:buChar char="•"/>
            </a:pPr>
            <a:r>
              <a:rPr lang="en-US" sz="2800" dirty="0">
                <a:latin typeface="Centaur" panose="02030504050205020304" pitchFamily="18" charset="0"/>
              </a:rPr>
              <a:t>Holding on to the right to services (gate Keeping)</a:t>
            </a:r>
          </a:p>
          <a:p>
            <a:pPr marL="457200" indent="-457200">
              <a:spcBef>
                <a:spcPts val="600"/>
              </a:spcBef>
              <a:buFont typeface="Arial" panose="020B0604020202020204" pitchFamily="34" charset="0"/>
              <a:buChar char="•"/>
            </a:pPr>
            <a:r>
              <a:rPr lang="en-US" sz="2800" dirty="0">
                <a:latin typeface="Centaur" panose="02030504050205020304" pitchFamily="18" charset="0"/>
              </a:rPr>
              <a:t>How to hold both hats well but with one role at a time</a:t>
            </a:r>
          </a:p>
          <a:p>
            <a:pPr marL="0" lvl="0" indent="0">
              <a:spcBef>
                <a:spcPts val="0"/>
              </a:spcBef>
              <a:buNone/>
              <a:defRPr>
                <a:solidFill>
                  <a:srgbClr val="000000"/>
                </a:solidFill>
              </a:defRPr>
            </a:pPr>
            <a:endParaRPr lang="en-CA"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6608" y="1124744"/>
            <a:ext cx="6948572" cy="936104"/>
          </a:xfrm>
        </p:spPr>
        <p:txBody>
          <a:bodyPr anchor="b">
            <a:normAutofit/>
          </a:bodyPr>
          <a:lstStyle/>
          <a:p>
            <a:r>
              <a:rPr lang="en-US" sz="3200" dirty="0">
                <a:latin typeface="Centaur" panose="02030504050205020304" pitchFamily="18" charset="0"/>
              </a:rPr>
              <a:t>Ownership</a:t>
            </a:r>
            <a:endParaRPr lang="en-CA" sz="3200" dirty="0">
              <a:latin typeface="Centaur" panose="02030504050205020304" pitchFamily="18" charset="0"/>
            </a:endParaRPr>
          </a:p>
        </p:txBody>
      </p:sp>
      <p:sp>
        <p:nvSpPr>
          <p:cNvPr id="3" name="Text Placeholder 2"/>
          <p:cNvSpPr>
            <a:spLocks noGrp="1"/>
          </p:cNvSpPr>
          <p:nvPr>
            <p:ph type="body" idx="1"/>
          </p:nvPr>
        </p:nvSpPr>
        <p:spPr>
          <a:xfrm>
            <a:off x="1780704" y="2420888"/>
            <a:ext cx="5832649" cy="3528392"/>
          </a:xfrm>
        </p:spPr>
        <p:txBody>
          <a:bodyPr>
            <a:normAutofit/>
          </a:bodyPr>
          <a:lstStyle/>
          <a:p>
            <a:pPr marL="457200" indent="-457200">
              <a:buFont typeface="Arial" panose="020B0604020202020204" pitchFamily="34" charset="0"/>
              <a:buChar char="•"/>
            </a:pPr>
            <a:r>
              <a:rPr lang="en-US" sz="2400" dirty="0">
                <a:latin typeface="Centaur" panose="02030504050205020304" pitchFamily="18" charset="0"/>
              </a:rPr>
              <a:t>OK to own your role and responsibility and have commitment, being a dependable volunteer. </a:t>
            </a:r>
          </a:p>
          <a:p>
            <a:pPr marL="457200" indent="-457200">
              <a:buFont typeface="Arial" panose="020B0604020202020204" pitchFamily="34" charset="0"/>
              <a:buChar char="•"/>
            </a:pPr>
            <a:r>
              <a:rPr lang="en-US" sz="2400" dirty="0">
                <a:latin typeface="Centaur" panose="02030504050205020304" pitchFamily="18" charset="0"/>
              </a:rPr>
              <a:t>Getting too attached to a program or a role Having it become “my agency”</a:t>
            </a:r>
          </a:p>
          <a:p>
            <a:pPr marL="457200" indent="-457200">
              <a:buFont typeface="Arial" panose="020B0604020202020204" pitchFamily="34" charset="0"/>
              <a:buChar char="•"/>
            </a:pPr>
            <a:r>
              <a:rPr lang="en-US" sz="2400" dirty="0">
                <a:latin typeface="Centaur" panose="02030504050205020304" pitchFamily="18" charset="0"/>
              </a:rPr>
              <a:t>I cannot leave, I am working on my life</a:t>
            </a:r>
          </a:p>
        </p:txBody>
      </p:sp>
    </p:spTree>
    <p:extLst>
      <p:ext uri="{BB962C8B-B14F-4D97-AF65-F5344CB8AC3E}">
        <p14:creationId xmlns:p14="http://schemas.microsoft.com/office/powerpoint/2010/main" val="268631181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a:spLocks noGrp="1"/>
          </p:cNvSpPr>
          <p:nvPr>
            <p:ph type="title"/>
          </p:nvPr>
        </p:nvSpPr>
        <p:spPr>
          <a:xfrm>
            <a:off x="1028701" y="114301"/>
            <a:ext cx="6327952" cy="1586508"/>
          </a:xfrm>
        </p:spPr>
        <p:txBody>
          <a:bodyPr lIns="44450" tIns="44450" rIns="44450" bIns="44450" anchor="b">
            <a:normAutofit/>
          </a:bodyPr>
          <a:lstStyle>
            <a:lvl1pPr>
              <a:defRPr>
                <a:latin typeface="Calibri"/>
                <a:ea typeface="Calibri"/>
                <a:cs typeface="Calibri"/>
                <a:sym typeface="Calibri"/>
              </a:defRPr>
            </a:lvl1pPr>
          </a:lstStyle>
          <a:p>
            <a:pPr>
              <a:defRPr sz="1800" b="0"/>
            </a:pPr>
            <a:r>
              <a:rPr lang="en-US" sz="4400" b="1" dirty="0">
                <a:latin typeface="Centaur" panose="02030504050205020304" pitchFamily="18" charset="0"/>
                <a:ea typeface="Arial"/>
                <a:cs typeface="Arial"/>
                <a:sym typeface="Arial"/>
              </a:rPr>
              <a:t>Maintaining Balance</a:t>
            </a:r>
          </a:p>
        </p:txBody>
      </p:sp>
      <p:sp>
        <p:nvSpPr>
          <p:cNvPr id="2" name="Rectangle 1"/>
          <p:cNvSpPr/>
          <p:nvPr/>
        </p:nvSpPr>
        <p:spPr>
          <a:xfrm>
            <a:off x="1028701" y="2209801"/>
            <a:ext cx="7016700" cy="4648201"/>
          </a:xfrm>
          <a:prstGeom prst="rect">
            <a:avLst/>
          </a:prstGeom>
          <a:ln w="12700">
            <a:miter lim="400000"/>
          </a:ln>
          <a:extLst>
            <a:ext uri="{C572A759-6A51-4108-AA02-DFA0A04FC94B}">
              <ma14:wrappingTextBoxFlag xmlns:ma14="http://schemas.microsoft.com/office/mac/drawingml/2011/main" xmlns="" val="1"/>
            </a:ext>
          </a:extLst>
        </p:spPr>
        <p:txBody>
          <a:bodyPr lIns="44450" tIns="44450" rIns="44450" bIns="44450">
            <a:normAutofit/>
          </a:bodyPr>
          <a:lstStyle/>
          <a:p>
            <a:pPr marL="457200" indent="-457200">
              <a:spcBef>
                <a:spcPts val="1800"/>
              </a:spcBef>
              <a:buClr>
                <a:srgbClr val="000000"/>
              </a:buClr>
              <a:buSzPct val="100000"/>
              <a:buFont typeface="Wingdings 2"/>
              <a:buChar char="•"/>
              <a:defRPr sz="1800">
                <a:solidFill>
                  <a:srgbClr val="000000"/>
                </a:solidFill>
              </a:defRPr>
            </a:pPr>
            <a:r>
              <a:rPr lang="en-US" sz="2400" dirty="0">
                <a:solidFill>
                  <a:srgbClr val="333333"/>
                </a:solidFill>
                <a:latin typeface="Centaur" panose="02030504050205020304" pitchFamily="18" charset="0"/>
                <a:cs typeface="Arial"/>
                <a:sym typeface="Arial"/>
              </a:rPr>
              <a:t>We are in charge – making choices</a:t>
            </a:r>
          </a:p>
          <a:p>
            <a:pPr marL="457200" indent="-457200">
              <a:spcBef>
                <a:spcPts val="1800"/>
              </a:spcBef>
              <a:buClr>
                <a:srgbClr val="000000"/>
              </a:buClr>
              <a:buSzPct val="100000"/>
              <a:buFont typeface="Wingdings 2"/>
              <a:buChar char="•"/>
              <a:defRPr sz="1800">
                <a:solidFill>
                  <a:srgbClr val="000000"/>
                </a:solidFill>
              </a:defRPr>
            </a:pPr>
            <a:r>
              <a:rPr lang="en-US" sz="2400" dirty="0">
                <a:solidFill>
                  <a:srgbClr val="333333"/>
                </a:solidFill>
                <a:latin typeface="Centaur" panose="02030504050205020304" pitchFamily="18" charset="0"/>
                <a:cs typeface="Arial"/>
                <a:sym typeface="Arial"/>
              </a:rPr>
              <a:t>Adapting to change. Nothing is stable</a:t>
            </a:r>
          </a:p>
          <a:p>
            <a:pPr marL="457200" indent="-457200">
              <a:spcBef>
                <a:spcPts val="1800"/>
              </a:spcBef>
              <a:buClr>
                <a:srgbClr val="000000"/>
              </a:buClr>
              <a:buSzPct val="100000"/>
              <a:buFont typeface="Wingdings 2"/>
              <a:buChar char="•"/>
              <a:defRPr sz="1800">
                <a:solidFill>
                  <a:srgbClr val="000000"/>
                </a:solidFill>
              </a:defRPr>
            </a:pPr>
            <a:r>
              <a:rPr lang="en-US" sz="2400" dirty="0">
                <a:solidFill>
                  <a:srgbClr val="333333"/>
                </a:solidFill>
                <a:latin typeface="Centaur" panose="02030504050205020304" pitchFamily="18" charset="0"/>
                <a:cs typeface="Arial"/>
                <a:sym typeface="Arial"/>
              </a:rPr>
              <a:t>Being aware &amp; Checking things out</a:t>
            </a:r>
          </a:p>
          <a:p>
            <a:pPr marL="457200" indent="-457200">
              <a:spcBef>
                <a:spcPts val="1800"/>
              </a:spcBef>
              <a:buClr>
                <a:srgbClr val="000000"/>
              </a:buClr>
              <a:buSzPct val="100000"/>
              <a:buFont typeface="Wingdings 2"/>
              <a:buChar char="•"/>
              <a:defRPr sz="1800">
                <a:solidFill>
                  <a:srgbClr val="000000"/>
                </a:solidFill>
              </a:defRPr>
            </a:pPr>
            <a:r>
              <a:rPr lang="en-US" sz="2400" dirty="0">
                <a:solidFill>
                  <a:srgbClr val="333333"/>
                </a:solidFill>
                <a:latin typeface="Centaur" panose="02030504050205020304" pitchFamily="18" charset="0"/>
                <a:cs typeface="Arial"/>
                <a:sym typeface="Arial"/>
              </a:rPr>
              <a:t>Being a volunteer is one way to realize fulfillment in your personal journey</a:t>
            </a:r>
          </a:p>
        </p:txBody>
      </p:sp>
      <p:sp>
        <p:nvSpPr>
          <p:cNvPr id="106" name="Shape 106" hidden="1"/>
          <p:cNvSpPr>
            <a:spLocks noGrp="1"/>
          </p:cNvSpPr>
          <p:nvPr>
            <p:ph type="sldNum" sz="quarter" idx="4294967295"/>
          </p:nvPr>
        </p:nvSpPr>
        <p:spPr>
          <a:xfrm>
            <a:off x="8397875" y="58738"/>
            <a:ext cx="492125" cy="34290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spcAft>
                <a:spcPts val="600"/>
              </a:spcAft>
              <a:defRPr sz="1800" b="0">
                <a:solidFill>
                  <a:srgbClr val="000000"/>
                </a:solidFill>
              </a:defRPr>
            </a:pPr>
            <a:fld id="{86CB4B4D-7CA3-9044-876B-883B54F8677D}" type="slidenum">
              <a:rPr sz="2200" b="1">
                <a:solidFill>
                  <a:srgbClr val="FFFFFF"/>
                </a:solidFill>
              </a:rPr>
              <a:pPr lvl="0">
                <a:spcAft>
                  <a:spcPts val="600"/>
                </a:spcAft>
                <a:defRPr sz="1800" b="0">
                  <a:solidFill>
                    <a:srgbClr val="000000"/>
                  </a:solidFill>
                </a:defRPr>
              </a:pPr>
              <a:t>16</a:t>
            </a:fld>
            <a:endParaRPr sz="2200" b="1" dirty="0">
              <a:solidFill>
                <a:srgbClr val="FFFFFF"/>
              </a:solidFill>
            </a:endParaRPr>
          </a:p>
        </p:txBody>
      </p:sp>
    </p:spTree>
  </p:cSld>
  <p:clrMapOvr>
    <a:masterClrMapping/>
  </p:clrMapOvr>
  <p:transition spd="med">
    <p:push dir="r"/>
  </p:transition>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1" nodeType="afterEffect">
                                  <p:stCondLst>
                                    <p:cond delay="0"/>
                                  </p:stCondLst>
                                  <p:iterate>
                                    <p:tmAbs val="0"/>
                                  </p:iterate>
                                  <p:childTnLst>
                                    <p:set>
                                      <p:cBhvr>
                                        <p:cTn id="6" fill="hold"/>
                                        <p:tgtEl>
                                          <p:spTgt spid="80"/>
                                        </p:tgtEl>
                                        <p:attrNameLst>
                                          <p:attrName>style.visibility</p:attrName>
                                        </p:attrNameLst>
                                      </p:cBhvr>
                                      <p:to>
                                        <p:strVal val="visible"/>
                                      </p:to>
                                    </p:set>
                                    <p:anim calcmode="lin" valueType="num">
                                      <p:cBhvr>
                                        <p:cTn id="7" dur="80" fill="hold"/>
                                        <p:tgtEl>
                                          <p:spTgt spid="80"/>
                                        </p:tgtEl>
                                        <p:attrNameLst>
                                          <p:attrName>ppt_x</p:attrName>
                                        </p:attrNameLst>
                                      </p:cBhvr>
                                      <p:tavLst>
                                        <p:tav tm="0">
                                          <p:val>
                                            <p:strVal val="#ppt_x"/>
                                          </p:val>
                                        </p:tav>
                                        <p:tav tm="100000">
                                          <p:val>
                                            <p:strVal val="#ppt_x"/>
                                          </p:val>
                                        </p:tav>
                                      </p:tavLst>
                                    </p:anim>
                                    <p:anim calcmode="lin" valueType="num">
                                      <p:cBhvr>
                                        <p:cTn id="8" dur="80" fill="hold"/>
                                        <p:tgtEl>
                                          <p:spTgt spid="8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1"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FFD06-7EAD-4D42-A210-7B088D975B9F}"/>
              </a:ext>
            </a:extLst>
          </p:cNvPr>
          <p:cNvSpPr>
            <a:spLocks noGrp="1"/>
          </p:cNvSpPr>
          <p:nvPr>
            <p:ph type="title"/>
          </p:nvPr>
        </p:nvSpPr>
        <p:spPr/>
        <p:txBody>
          <a:bodyPr/>
          <a:lstStyle/>
          <a:p>
            <a:r>
              <a:rPr lang="en-US" sz="1800" u="sng" dirty="0">
                <a:solidFill>
                  <a:srgbClr val="0563C1"/>
                </a:solidFill>
                <a:latin typeface="Calibri" panose="020F0502020204030204" pitchFamily="34" charset="0"/>
              </a:rPr>
              <a:t>Y</a:t>
            </a:r>
            <a:r>
              <a:rPr lang="en-CA" sz="1800" u="sng" dirty="0" err="1">
                <a:solidFill>
                  <a:srgbClr val="0563C1"/>
                </a:solidFill>
                <a:latin typeface="Calibri" panose="020F0502020204030204" pitchFamily="34" charset="0"/>
              </a:rPr>
              <a:t>ou</a:t>
            </a:r>
            <a:r>
              <a:rPr lang="en-CA" sz="1800" u="sng" dirty="0">
                <a:solidFill>
                  <a:srgbClr val="0563C1"/>
                </a:solidFill>
                <a:latin typeface="Calibri" panose="020F0502020204030204" pitchFamily="34" charset="0"/>
              </a:rPr>
              <a:t> &amp; the Agency Evaluation Link </a:t>
            </a:r>
            <a:endParaRPr lang="en-CA" dirty="0"/>
          </a:p>
        </p:txBody>
      </p:sp>
      <p:sp>
        <p:nvSpPr>
          <p:cNvPr id="3" name="Text Placeholder 2">
            <a:extLst>
              <a:ext uri="{FF2B5EF4-FFF2-40B4-BE49-F238E27FC236}">
                <a16:creationId xmlns:a16="http://schemas.microsoft.com/office/drawing/2014/main" id="{40C1D2B1-903E-4C9B-9DC5-35ECE89D56B6}"/>
              </a:ext>
            </a:extLst>
          </p:cNvPr>
          <p:cNvSpPr>
            <a:spLocks noGrp="1"/>
          </p:cNvSpPr>
          <p:nvPr>
            <p:ph type="body" idx="1"/>
          </p:nvPr>
        </p:nvSpPr>
        <p:spPr>
          <a:xfrm>
            <a:off x="556568" y="2470598"/>
            <a:ext cx="7920880" cy="4514454"/>
          </a:xfrm>
        </p:spPr>
        <p:txBody>
          <a:bodyPr>
            <a:normAutofit/>
          </a:bodyPr>
          <a:lstStyle/>
          <a:p>
            <a:r>
              <a:rPr lang="en-CA" sz="2800" u="sng" dirty="0">
                <a:solidFill>
                  <a:srgbClr val="0563C1"/>
                </a:solidFill>
                <a:effectLst/>
                <a:latin typeface="Calibri" panose="020F0502020204030204" pitchFamily="34" charset="0"/>
                <a:ea typeface="Calibri" panose="020F0502020204030204" pitchFamily="34" charset="0"/>
                <a:hlinkClick r:id="rId3"/>
              </a:rPr>
              <a:t>THN </a:t>
            </a:r>
            <a:r>
              <a:rPr lang="en-CA" sz="2800" u="sng" dirty="0">
                <a:solidFill>
                  <a:srgbClr val="0563C1"/>
                </a:solidFill>
                <a:effectLst/>
                <a:latin typeface="Calibri" panose="020F0502020204030204" pitchFamily="34" charset="0"/>
                <a:ea typeface="Calibri" panose="020F0502020204030204" pitchFamily="34" charset="0"/>
                <a:hlinkClick r:id="rId4"/>
              </a:rPr>
              <a:t>HIV Core Volunteer Training Module 7:  You and the Agency, Wednesday, November 30, 2022</a:t>
            </a:r>
            <a:endParaRPr lang="en-CA" sz="2800" dirty="0"/>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4" name="Add-in 3" title="Forms">
                <a:extLst>
                  <a:ext uri="{FF2B5EF4-FFF2-40B4-BE49-F238E27FC236}">
                    <a16:creationId xmlns:a16="http://schemas.microsoft.com/office/drawing/2014/main" id="{F2FF9018-B304-5925-F513-105034F51C7E}"/>
                  </a:ext>
                </a:extLst>
              </p:cNvPr>
              <p:cNvGraphicFramePr>
                <a:graphicFrameLocks noGrp="1"/>
              </p:cNvGraphicFramePr>
              <p:nvPr/>
            </p:nvGraphicFramePr>
            <p:xfrm>
              <a:off x="1587" y="0"/>
              <a:ext cx="8886825" cy="6858000"/>
            </p:xfrm>
            <a:graphic>
              <a:graphicData uri="http://schemas.microsoft.com/office/webextensions/webextension/2010/11">
                <we:webextensionref xmlns:we="http://schemas.microsoft.com/office/webextensions/webextension/2010/11" xmlns:r="http://schemas.openxmlformats.org/officeDocument/2006/relationships" r:id="rId5"/>
              </a:graphicData>
            </a:graphic>
          </p:graphicFrame>
        </mc:Choice>
        <mc:Fallback>
          <p:pic>
            <p:nvPicPr>
              <p:cNvPr id="4" name="Add-in 3" title="Forms">
                <a:extLst>
                  <a:ext uri="{FF2B5EF4-FFF2-40B4-BE49-F238E27FC236}">
                    <a16:creationId xmlns:a16="http://schemas.microsoft.com/office/drawing/2014/main" id="{F2FF9018-B304-5925-F513-105034F51C7E}"/>
                  </a:ext>
                </a:extLst>
              </p:cNvPr>
              <p:cNvPicPr>
                <a:picLocks noGrp="1" noRot="1" noChangeAspect="1" noMove="1" noResize="1" noEditPoints="1" noAdjustHandles="1" noChangeArrowheads="1" noChangeShapeType="1"/>
              </p:cNvPicPr>
              <p:nvPr/>
            </p:nvPicPr>
            <p:blipFill>
              <a:blip r:embed="rId6"/>
              <a:stretch>
                <a:fillRect/>
              </a:stretch>
            </p:blipFill>
            <p:spPr>
              <a:xfrm>
                <a:off x="1587" y="0"/>
                <a:ext cx="8886825" cy="6858000"/>
              </a:xfrm>
              <a:prstGeom prst="rect">
                <a:avLst/>
              </a:prstGeom>
            </p:spPr>
          </p:pic>
        </mc:Fallback>
      </mc:AlternateContent>
      <mc:AlternateContent xmlns:mc="http://schemas.openxmlformats.org/markup-compatibility/2006">
        <mc:Choice xmlns:we="http://schemas.microsoft.com/office/webextensions/webextension/2010/11" xmlns:pca="http://schemas.microsoft.com/office/powerpoint/2013/contentapp" Requires="we pca">
          <p:graphicFrame>
            <p:nvGraphicFramePr>
              <p:cNvPr id="5" name="Add-in 4" title="Forms">
                <a:extLst>
                  <a:ext uri="{FF2B5EF4-FFF2-40B4-BE49-F238E27FC236}">
                    <a16:creationId xmlns:a16="http://schemas.microsoft.com/office/drawing/2014/main" id="{B00BD577-2B2B-45C4-01C8-8D5DAFE70804}"/>
                  </a:ext>
                </a:extLst>
              </p:cNvPr>
              <p:cNvGraphicFramePr>
                <a:graphicFrameLocks noGrp="1"/>
              </p:cNvGraphicFramePr>
              <p:nvPr/>
            </p:nvGraphicFramePr>
            <p:xfrm>
              <a:off x="1587" y="0"/>
              <a:ext cx="8886825" cy="6858000"/>
            </p:xfrm>
            <a:graphic>
              <a:graphicData uri="http://schemas.microsoft.com/office/webextensions/webextension/2010/11">
                <we:webextensionref xmlns:we="http://schemas.microsoft.com/office/webextensions/webextension/2010/11" xmlns:r="http://schemas.openxmlformats.org/officeDocument/2006/relationships" r:id="rId7"/>
              </a:graphicData>
            </a:graphic>
          </p:graphicFrame>
        </mc:Choice>
        <mc:Fallback>
          <p:pic>
            <p:nvPicPr>
              <p:cNvPr id="5" name="Add-in 4" title="Forms">
                <a:extLst>
                  <a:ext uri="{FF2B5EF4-FFF2-40B4-BE49-F238E27FC236}">
                    <a16:creationId xmlns:a16="http://schemas.microsoft.com/office/drawing/2014/main" id="{B00BD577-2B2B-45C4-01C8-8D5DAFE70804}"/>
                  </a:ext>
                </a:extLst>
              </p:cNvPr>
              <p:cNvPicPr>
                <a:picLocks noGrp="1" noRot="1" noChangeAspect="1" noMove="1" noResize="1" noEditPoints="1" noAdjustHandles="1" noChangeArrowheads="1" noChangeShapeType="1"/>
              </p:cNvPicPr>
              <p:nvPr/>
            </p:nvPicPr>
            <p:blipFill>
              <a:blip r:embed="rId8"/>
              <a:stretch>
                <a:fillRect/>
              </a:stretch>
            </p:blipFill>
            <p:spPr>
              <a:xfrm>
                <a:off x="1587" y="0"/>
                <a:ext cx="8886825" cy="6858000"/>
              </a:xfrm>
              <a:prstGeom prst="rect">
                <a:avLst/>
              </a:prstGeom>
            </p:spPr>
          </p:pic>
        </mc:Fallback>
      </mc:AlternateContent>
    </p:spTree>
    <p:extLst>
      <p:ext uri="{BB962C8B-B14F-4D97-AF65-F5344CB8AC3E}">
        <p14:creationId xmlns:p14="http://schemas.microsoft.com/office/powerpoint/2010/main" val="111017558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F5EF8BC-5AC9-BD67-87F9-6B1F2F205EC7}"/>
              </a:ext>
            </a:extLst>
          </p:cNvPr>
          <p:cNvSpPr>
            <a:spLocks noGrp="1"/>
          </p:cNvSpPr>
          <p:nvPr>
            <p:ph type="title"/>
          </p:nvPr>
        </p:nvSpPr>
        <p:spPr>
          <a:xfrm>
            <a:off x="628576" y="1345406"/>
            <a:ext cx="7816926" cy="430609"/>
          </a:xfrm>
        </p:spPr>
        <p:txBody>
          <a:bodyPr/>
          <a:lstStyle/>
          <a:p>
            <a:pPr algn="ctr"/>
            <a:r>
              <a:rPr lang="en-CA" sz="4000" dirty="0">
                <a:latin typeface="Centaur" panose="02030504050205020304" pitchFamily="18" charset="0"/>
              </a:rPr>
              <a:t>Acknowledgement of Traditional Lands</a:t>
            </a:r>
          </a:p>
        </p:txBody>
      </p:sp>
      <p:sp>
        <p:nvSpPr>
          <p:cNvPr id="6" name="Text Placeholder 5">
            <a:extLst>
              <a:ext uri="{FF2B5EF4-FFF2-40B4-BE49-F238E27FC236}">
                <a16:creationId xmlns:a16="http://schemas.microsoft.com/office/drawing/2014/main" id="{8087EDBA-4826-3F9D-8778-C22B87960015}"/>
              </a:ext>
            </a:extLst>
          </p:cNvPr>
          <p:cNvSpPr>
            <a:spLocks noGrp="1"/>
          </p:cNvSpPr>
          <p:nvPr>
            <p:ph type="body" idx="1"/>
          </p:nvPr>
        </p:nvSpPr>
        <p:spPr>
          <a:xfrm>
            <a:off x="628576" y="1776016"/>
            <a:ext cx="7816925" cy="4101256"/>
          </a:xfrm>
        </p:spPr>
        <p:txBody>
          <a:bodyPr/>
          <a:lstStyle/>
          <a:p>
            <a:pPr algn="ctr">
              <a:lnSpc>
                <a:spcPct val="150000"/>
              </a:lnSpc>
              <a:spcAft>
                <a:spcPts val="729"/>
              </a:spcAft>
            </a:pPr>
            <a:r>
              <a:rPr lang="en-US" sz="1600" dirty="0">
                <a:effectLst/>
                <a:latin typeface="Centaur" panose="02030504050205020304" pitchFamily="18" charset="0"/>
                <a:ea typeface="Times New Roman" panose="02020603050405020304" pitchFamily="18" charset="0"/>
                <a:cs typeface="Times New Roman" panose="02020603050405020304" pitchFamily="18" charset="0"/>
              </a:rPr>
              <a:t>We would like to acknowledge this sacred land on which THN and all of our AIDS Service Organizations operate.  It has been a site of human activity for 15,000 years. This land is the territory of the Huron-Wendat and Petun First Nations, the Seneca, the Mohawk and most recently, the Mississaugas of the Credit First Nations.  The territory was the subject of the Dish with One Spoon Wampum Belt Covenant, an agreement between the Iroquois Confederacy and Confederacy of the Ojibwe and allied nations to peaceably share, and </a:t>
            </a:r>
            <a:r>
              <a:rPr lang="en-US" sz="1600" i="1" u="sng" dirty="0">
                <a:effectLst/>
                <a:latin typeface="Centaur" panose="02030504050205020304" pitchFamily="18" charset="0"/>
                <a:ea typeface="Times New Roman" panose="02020603050405020304" pitchFamily="18" charset="0"/>
                <a:cs typeface="Times New Roman" panose="02020603050405020304" pitchFamily="18" charset="0"/>
              </a:rPr>
              <a:t>care</a:t>
            </a:r>
            <a:r>
              <a:rPr lang="en-US" sz="1600" dirty="0">
                <a:effectLst/>
                <a:latin typeface="Centaur" panose="02030504050205020304" pitchFamily="18" charset="0"/>
                <a:ea typeface="Times New Roman" panose="02020603050405020304" pitchFamily="18" charset="0"/>
                <a:cs typeface="Times New Roman" panose="02020603050405020304" pitchFamily="18" charset="0"/>
              </a:rPr>
              <a:t> for, the resources around the Great Lakes.  T’kranto was the meeting place.</a:t>
            </a:r>
            <a:endParaRPr lang="en-CA" sz="1600" dirty="0">
              <a:effectLst/>
              <a:latin typeface="Centaur" panose="02030504050205020304" pitchFamily="18" charset="0"/>
              <a:ea typeface="Times New Roman" panose="02020603050405020304" pitchFamily="18" charset="0"/>
              <a:cs typeface="Times New Roman" panose="02020603050405020304" pitchFamily="18" charset="0"/>
            </a:endParaRPr>
          </a:p>
          <a:p>
            <a:pPr algn="ctr">
              <a:lnSpc>
                <a:spcPct val="150000"/>
              </a:lnSpc>
              <a:spcAft>
                <a:spcPts val="729"/>
              </a:spcAft>
            </a:pPr>
            <a:r>
              <a:rPr lang="en-US" sz="1600" dirty="0">
                <a:effectLst/>
                <a:latin typeface="Centaur" panose="02030504050205020304" pitchFamily="18" charset="0"/>
                <a:ea typeface="Times New Roman" panose="02020603050405020304" pitchFamily="18" charset="0"/>
                <a:cs typeface="Times New Roman" panose="02020603050405020304" pitchFamily="18" charset="0"/>
              </a:rPr>
              <a:t>Today, this meeting place of T’kranto (Toronto) is </a:t>
            </a:r>
            <a:r>
              <a:rPr lang="en-US" sz="1600" b="1" u="sng" dirty="0">
                <a:effectLst/>
                <a:latin typeface="Centaur" panose="02030504050205020304" pitchFamily="18" charset="0"/>
                <a:ea typeface="Times New Roman" panose="02020603050405020304" pitchFamily="18" charset="0"/>
                <a:cs typeface="Times New Roman" panose="02020603050405020304" pitchFamily="18" charset="0"/>
              </a:rPr>
              <a:t>still</a:t>
            </a:r>
            <a:r>
              <a:rPr lang="en-US" sz="1600" dirty="0">
                <a:effectLst/>
                <a:latin typeface="Centaur" panose="02030504050205020304" pitchFamily="18" charset="0"/>
                <a:ea typeface="Times New Roman" panose="02020603050405020304" pitchFamily="18" charset="0"/>
                <a:cs typeface="Times New Roman" panose="02020603050405020304" pitchFamily="18" charset="0"/>
              </a:rPr>
              <a:t> the home to many Indigenous people from across Turtle Island and we are grateful to have the opportunity to live, to work, to play in </a:t>
            </a:r>
            <a:r>
              <a:rPr lang="en-US" sz="1600" b="1" u="sng" dirty="0">
                <a:effectLst/>
                <a:latin typeface="Centaur" panose="02030504050205020304" pitchFamily="18" charset="0"/>
                <a:ea typeface="Times New Roman" panose="02020603050405020304" pitchFamily="18" charset="0"/>
                <a:cs typeface="Times New Roman" panose="02020603050405020304" pitchFamily="18" charset="0"/>
              </a:rPr>
              <a:t>this</a:t>
            </a:r>
            <a:r>
              <a:rPr lang="en-US" sz="1600" dirty="0">
                <a:effectLst/>
                <a:latin typeface="Centaur" panose="02030504050205020304" pitchFamily="18" charset="0"/>
                <a:ea typeface="Times New Roman" panose="02020603050405020304" pitchFamily="18" charset="0"/>
                <a:cs typeface="Times New Roman" panose="02020603050405020304" pitchFamily="18" charset="0"/>
              </a:rPr>
              <a:t> community, on these traditional lands.</a:t>
            </a:r>
            <a:endParaRPr lang="en-CA" sz="1600" dirty="0">
              <a:effectLst/>
              <a:latin typeface="Centaur" panose="02030504050205020304" pitchFamily="18" charset="0"/>
              <a:ea typeface="Times New Roman" panose="02020603050405020304" pitchFamily="18" charset="0"/>
              <a:cs typeface="Times New Roman" panose="02020603050405020304" pitchFamily="18" charset="0"/>
            </a:endParaRPr>
          </a:p>
          <a:p>
            <a:endParaRPr lang="en-CA" dirty="0">
              <a:latin typeface="Centaur" panose="02030504050205020304" pitchFamily="18" charset="0"/>
            </a:endParaRPr>
          </a:p>
        </p:txBody>
      </p:sp>
    </p:spTree>
    <p:extLst>
      <p:ext uri="{BB962C8B-B14F-4D97-AF65-F5344CB8AC3E}">
        <p14:creationId xmlns:p14="http://schemas.microsoft.com/office/powerpoint/2010/main" val="54617096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circle(in)">
                                      <p:cBhvr>
                                        <p:cTn id="7" dur="20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ircle(in)">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circle(in)">
                                      <p:cBhvr>
                                        <p:cTn id="17" dur="20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mph" presetSubtype="0" fill="remove" grpId="0" nodeType="clickEffect">
                                  <p:stCondLst>
                                    <p:cond delay="0"/>
                                  </p:stCondLst>
                                  <p:childTnLst>
                                    <p:animClr clrSpc="rgb" dir="cw">
                                      <p:cBhvr override="childStyle">
                                        <p:cTn id="21" dur="250" autoRev="1" fill="remove"/>
                                        <p:tgtEl>
                                          <p:spTgt spid="5"/>
                                        </p:tgtEl>
                                        <p:attrNameLst>
                                          <p:attrName>style.color</p:attrName>
                                        </p:attrNameLst>
                                      </p:cBhvr>
                                      <p:to>
                                        <a:schemeClr val="bg1"/>
                                      </p:to>
                                    </p:animClr>
                                    <p:animClr clrSpc="rgb" dir="cw">
                                      <p:cBhvr>
                                        <p:cTn id="22" dur="250" autoRev="1" fill="remove"/>
                                        <p:tgtEl>
                                          <p:spTgt spid="5"/>
                                        </p:tgtEl>
                                        <p:attrNameLst>
                                          <p:attrName>fillcolor</p:attrName>
                                        </p:attrNameLst>
                                      </p:cBhvr>
                                      <p:to>
                                        <a:schemeClr val="bg1"/>
                                      </p:to>
                                    </p:animClr>
                                    <p:set>
                                      <p:cBhvr>
                                        <p:cTn id="23" dur="250" autoRev="1" fill="remove"/>
                                        <p:tgtEl>
                                          <p:spTgt spid="5"/>
                                        </p:tgtEl>
                                        <p:attrNameLst>
                                          <p:attrName>fill.type</p:attrName>
                                        </p:attrNameLst>
                                      </p:cBhvr>
                                      <p:to>
                                        <p:strVal val="solid"/>
                                      </p:to>
                                    </p:set>
                                    <p:set>
                                      <p:cBhvr>
                                        <p:cTn id="24" dur="250" autoRev="1" fill="remove"/>
                                        <p:tgtEl>
                                          <p:spTgt spid="5"/>
                                        </p:tgtEl>
                                        <p:attrNameLst>
                                          <p:attrName>fill.on</p:attrName>
                                        </p:attrNameLst>
                                      </p:cBhvr>
                                      <p:to>
                                        <p:strVal val="true"/>
                                      </p:to>
                                    </p:set>
                                  </p:childTnLst>
                                </p:cTn>
                              </p:par>
                            </p:childTnLst>
                          </p:cTn>
                        </p:par>
                      </p:childTnLst>
                    </p:cTn>
                  </p:par>
                  <p:par>
                    <p:cTn id="25" fill="hold">
                      <p:stCondLst>
                        <p:cond delay="indefinite"/>
                      </p:stCondLst>
                      <p:childTnLst>
                        <p:par>
                          <p:cTn id="26" fill="hold">
                            <p:stCondLst>
                              <p:cond delay="0"/>
                            </p:stCondLst>
                            <p:childTnLst>
                              <p:par>
                                <p:cTn id="27" presetID="26" presetClass="emph" presetSubtype="0" fill="hold" grpId="1" nodeType="clickEffect">
                                  <p:stCondLst>
                                    <p:cond delay="0"/>
                                  </p:stCondLst>
                                  <p:childTnLst>
                                    <p:animEffect transition="out" filter="fade">
                                      <p:cBhvr>
                                        <p:cTn id="28" dur="500" tmFilter="0, 0; .2, .5; .8, .5; 1, 0"/>
                                        <p:tgtEl>
                                          <p:spTgt spid="5"/>
                                        </p:tgtEl>
                                      </p:cBhvr>
                                    </p:animEffect>
                                    <p:animScale>
                                      <p:cBhvr>
                                        <p:cTn id="29"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a:spLocks noGrp="1"/>
          </p:cNvSpPr>
          <p:nvPr>
            <p:ph type="title"/>
          </p:nvPr>
        </p:nvSpPr>
        <p:spPr>
          <a:xfrm>
            <a:off x="1028700" y="114300"/>
            <a:ext cx="6327953" cy="2095501"/>
          </a:xfrm>
        </p:spPr>
        <p:txBody>
          <a:bodyPr lIns="0" tIns="0" rIns="0" bIns="0" anchor="b">
            <a:normAutofit/>
          </a:bodyPr>
          <a:lstStyle>
            <a:lvl1pPr>
              <a:defRPr>
                <a:latin typeface="Calibri"/>
                <a:ea typeface="Calibri"/>
                <a:cs typeface="Calibri"/>
                <a:sym typeface="Calibri"/>
              </a:defRPr>
            </a:lvl1pPr>
          </a:lstStyle>
          <a:p>
            <a:pPr lvl="0">
              <a:defRPr sz="1800" b="0"/>
            </a:pPr>
            <a:r>
              <a:rPr lang="en-CA" sz="1800" dirty="0"/>
              <a:t>Acknowledgements</a:t>
            </a:r>
          </a:p>
        </p:txBody>
      </p:sp>
      <p:sp>
        <p:nvSpPr>
          <p:cNvPr id="39" name="Shape 39"/>
          <p:cNvSpPr>
            <a:spLocks noGrp="1"/>
          </p:cNvSpPr>
          <p:nvPr>
            <p:ph type="body" idx="1"/>
          </p:nvPr>
        </p:nvSpPr>
        <p:spPr>
          <a:xfrm>
            <a:off x="3220864" y="2221435"/>
            <a:ext cx="5941330" cy="3727846"/>
          </a:xfrm>
        </p:spPr>
        <p:txBody>
          <a:bodyPr lIns="0" tIns="0" rIns="0" bIns="0">
            <a:normAutofit lnSpcReduction="10000"/>
          </a:bodyPr>
          <a:lstStyle/>
          <a:p>
            <a:pPr marL="457200" lvl="1" indent="-457200">
              <a:spcAft>
                <a:spcPts val="600"/>
              </a:spcAft>
              <a:buFont typeface="Arial" panose="020B0604020202020204" pitchFamily="34" charset="0"/>
              <a:buChar char="•"/>
              <a:defRPr/>
            </a:pPr>
            <a:endParaRPr lang="en-US" dirty="0"/>
          </a:p>
          <a:p>
            <a:pPr marL="457200" lvl="1" indent="-457200">
              <a:spcAft>
                <a:spcPts val="600"/>
              </a:spcAft>
              <a:buFont typeface="Arial" panose="020B0604020202020204" pitchFamily="34" charset="0"/>
              <a:buChar char="•"/>
              <a:defRPr/>
            </a:pPr>
            <a:r>
              <a:rPr lang="en-US" dirty="0"/>
              <a:t>Developed by Toronto People With AIDS Foundation (PWA)</a:t>
            </a:r>
          </a:p>
          <a:p>
            <a:pPr marL="457200" lvl="1" indent="-457200">
              <a:spcAft>
                <a:spcPts val="600"/>
              </a:spcAft>
              <a:buFont typeface="Arial" panose="020B0604020202020204" pitchFamily="34" charset="0"/>
              <a:buChar char="•"/>
              <a:defRPr/>
            </a:pPr>
            <a:r>
              <a:rPr lang="en-US" dirty="0"/>
              <a:t>David Hoe, writer/consultant</a:t>
            </a:r>
          </a:p>
          <a:p>
            <a:pPr marL="457200" lvl="1" indent="-457200">
              <a:spcAft>
                <a:spcPts val="600"/>
              </a:spcAft>
              <a:buFont typeface="Arial" panose="020B0604020202020204" pitchFamily="34" charset="0"/>
              <a:buChar char="•"/>
              <a:defRPr/>
            </a:pPr>
            <a:r>
              <a:rPr lang="en-US" dirty="0"/>
              <a:t>Brian Dopson, PhD. </a:t>
            </a:r>
          </a:p>
          <a:p>
            <a:pPr marL="0" lvl="1" indent="0" algn="ctr">
              <a:spcAft>
                <a:spcPts val="600"/>
              </a:spcAft>
              <a:buNone/>
              <a:defRPr/>
            </a:pPr>
            <a:r>
              <a:rPr lang="en-US" dirty="0"/>
              <a:t>Presenters/Facilitators: </a:t>
            </a:r>
          </a:p>
          <a:p>
            <a:pPr marL="0" lvl="1" indent="0" algn="ctr">
              <a:spcAft>
                <a:spcPts val="600"/>
              </a:spcAft>
              <a:buNone/>
              <a:defRPr/>
            </a:pPr>
            <a:r>
              <a:rPr lang="en-US" dirty="0">
                <a:solidFill>
                  <a:srgbClr val="002060"/>
                </a:solidFill>
              </a:rPr>
              <a:t>shae byer &amp; Brian Dopson PhD</a:t>
            </a:r>
          </a:p>
          <a:p>
            <a:pPr marL="0" indent="0">
              <a:spcAft>
                <a:spcPts val="600"/>
              </a:spcAft>
              <a:buNone/>
            </a:pPr>
            <a:endParaRPr lang="en-US" dirty="0"/>
          </a:p>
          <a:p>
            <a:pPr>
              <a:spcAft>
                <a:spcPts val="600"/>
              </a:spcAft>
              <a:defRPr sz="1800">
                <a:solidFill>
                  <a:srgbClr val="000000"/>
                </a:solidFill>
              </a:defRPr>
            </a:pPr>
            <a:endParaRPr lang="en-US" dirty="0"/>
          </a:p>
          <a:p>
            <a:pPr marL="0" lvl="0" indent="0">
              <a:spcAft>
                <a:spcPts val="600"/>
              </a:spcAft>
              <a:buNone/>
              <a:defRPr sz="1800">
                <a:solidFill>
                  <a:srgbClr val="000000"/>
                </a:solidFill>
              </a:defRPr>
            </a:pPr>
            <a:endParaRPr lang="en-US"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114300"/>
            <a:ext cx="6327953" cy="2095501"/>
          </a:xfrm>
        </p:spPr>
        <p:txBody>
          <a:bodyPr anchor="b">
            <a:normAutofit/>
          </a:bodyPr>
          <a:lstStyle/>
          <a:p>
            <a:r>
              <a:rPr lang="en-US" b="0" dirty="0">
                <a:latin typeface="Centaur" panose="02030504050205020304" pitchFamily="18" charset="0"/>
              </a:rPr>
              <a:t>Learning Objectives</a:t>
            </a:r>
          </a:p>
        </p:txBody>
      </p:sp>
      <p:sp>
        <p:nvSpPr>
          <p:cNvPr id="3" name="Text Placeholder 2"/>
          <p:cNvSpPr>
            <a:spLocks noGrp="1"/>
          </p:cNvSpPr>
          <p:nvPr>
            <p:ph type="body" idx="1"/>
          </p:nvPr>
        </p:nvSpPr>
        <p:spPr>
          <a:xfrm>
            <a:off x="1924721" y="2209802"/>
            <a:ext cx="6120679" cy="4648200"/>
          </a:xfrm>
        </p:spPr>
        <p:txBody>
          <a:bodyPr>
            <a:normAutofit/>
          </a:bodyPr>
          <a:lstStyle/>
          <a:p>
            <a:pPr marL="457200" lvl="1" indent="-457200">
              <a:spcAft>
                <a:spcPts val="600"/>
              </a:spcAft>
              <a:buFont typeface="Arial" panose="020B0604020202020204" pitchFamily="34" charset="0"/>
              <a:buChar char="•"/>
            </a:pPr>
            <a:r>
              <a:rPr lang="en-US" dirty="0">
                <a:latin typeface="Centaur" panose="02030504050205020304" pitchFamily="18" charset="0"/>
              </a:rPr>
              <a:t>See volunteering within their own life journey as individuals living with and affected by HIV </a:t>
            </a:r>
          </a:p>
          <a:p>
            <a:pPr marL="457200" lvl="1" indent="-457200">
              <a:spcAft>
                <a:spcPts val="600"/>
              </a:spcAft>
              <a:buFont typeface="Arial" panose="020B0604020202020204" pitchFamily="34" charset="0"/>
              <a:buChar char="•"/>
            </a:pPr>
            <a:r>
              <a:rPr lang="en-CA" dirty="0">
                <a:latin typeface="Centaur" panose="02030504050205020304" pitchFamily="18" charset="0"/>
              </a:rPr>
              <a:t>Understanding of the complexities of volunteering in the HIV sector for people living with or affected by HIV </a:t>
            </a:r>
            <a:endParaRPr lang="en-US" dirty="0">
              <a:latin typeface="Centaur" panose="02030504050205020304" pitchFamily="18" charset="0"/>
            </a:endParaRPr>
          </a:p>
          <a:p>
            <a:pPr marL="457200" lvl="1" indent="-457200">
              <a:spcAft>
                <a:spcPts val="600"/>
              </a:spcAft>
              <a:buFont typeface="Arial" panose="020B0604020202020204" pitchFamily="34" charset="0"/>
              <a:buChar char="•"/>
            </a:pPr>
            <a:r>
              <a:rPr lang="en-US" dirty="0">
                <a:latin typeface="Centaur" panose="02030504050205020304" pitchFamily="18" charset="0"/>
              </a:rPr>
              <a:t>Knowledge of key self-care issues (boundaries, disclosure, confidentiality)</a:t>
            </a:r>
          </a:p>
          <a:p>
            <a:pPr marL="457200" lvl="1" indent="-457200">
              <a:spcAft>
                <a:spcPts val="600"/>
              </a:spcAft>
              <a:buFont typeface="Arial" panose="020B0604020202020204" pitchFamily="34" charset="0"/>
              <a:buChar char="•"/>
            </a:pPr>
            <a:r>
              <a:rPr lang="en-US" dirty="0">
                <a:latin typeface="Centaur" panose="02030504050205020304" pitchFamily="18" charset="0"/>
              </a:rPr>
              <a:t>Learn about volunteer-agency relationship (including seeking help/information and self-advocacy)</a:t>
            </a:r>
          </a:p>
        </p:txBody>
      </p:sp>
    </p:spTree>
    <p:extLst>
      <p:ext uri="{BB962C8B-B14F-4D97-AF65-F5344CB8AC3E}">
        <p14:creationId xmlns:p14="http://schemas.microsoft.com/office/powerpoint/2010/main" val="410407881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59461-C1E4-1F73-3F2F-52EE63D8957E}"/>
              </a:ext>
            </a:extLst>
          </p:cNvPr>
          <p:cNvSpPr>
            <a:spLocks noGrp="1"/>
          </p:cNvSpPr>
          <p:nvPr>
            <p:ph type="title"/>
          </p:nvPr>
        </p:nvSpPr>
        <p:spPr/>
        <p:txBody>
          <a:bodyPr anchor="b">
            <a:normAutofit/>
          </a:bodyPr>
          <a:lstStyle/>
          <a:p>
            <a:r>
              <a:rPr lang="en-CA" sz="2800" dirty="0">
                <a:latin typeface="Trebuchet MS" panose="020B0603020202020204" pitchFamily="34" charset="0"/>
              </a:rPr>
              <a:t>Grounding, Breathing, &amp; Mindfulness</a:t>
            </a:r>
          </a:p>
        </p:txBody>
      </p:sp>
      <p:graphicFrame>
        <p:nvGraphicFramePr>
          <p:cNvPr id="18" name="Text Placeholder 2">
            <a:extLst>
              <a:ext uri="{FF2B5EF4-FFF2-40B4-BE49-F238E27FC236}">
                <a16:creationId xmlns:a16="http://schemas.microsoft.com/office/drawing/2014/main" id="{06F67E10-75A3-F67D-3DA4-87717AEC41DE}"/>
              </a:ext>
            </a:extLst>
          </p:cNvPr>
          <p:cNvGraphicFramePr/>
          <p:nvPr>
            <p:extLst>
              <p:ext uri="{D42A27DB-BD31-4B8C-83A1-F6EECF244321}">
                <p14:modId xmlns:p14="http://schemas.microsoft.com/office/powerpoint/2010/main" val="3903681199"/>
              </p:ext>
            </p:extLst>
          </p:nvPr>
        </p:nvGraphicFramePr>
        <p:xfrm>
          <a:off x="1420665" y="2209801"/>
          <a:ext cx="7469335" cy="46482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7920056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600" y="548680"/>
            <a:ext cx="7186087" cy="792089"/>
          </a:xfrm>
        </p:spPr>
        <p:txBody>
          <a:bodyPr/>
          <a:lstStyle/>
          <a:p>
            <a:pPr algn="ctr"/>
            <a:r>
              <a:rPr lang="en-US" sz="4400" b="0" dirty="0">
                <a:latin typeface="Trebuchet MS" panose="020B0603020202020204" pitchFamily="34" charset="0"/>
              </a:rPr>
              <a:t>Steering through…..</a:t>
            </a:r>
            <a:endParaRPr lang="en-CA" sz="4400" b="0" dirty="0">
              <a:latin typeface="Trebuchet MS" panose="020B0603020202020204" pitchFamily="34" charset="0"/>
            </a:endParaRPr>
          </a:p>
        </p:txBody>
      </p:sp>
      <p:graphicFrame>
        <p:nvGraphicFramePr>
          <p:cNvPr id="5" name="Text Placeholder 2">
            <a:extLst>
              <a:ext uri="{FF2B5EF4-FFF2-40B4-BE49-F238E27FC236}">
                <a16:creationId xmlns:a16="http://schemas.microsoft.com/office/drawing/2014/main" id="{9166EB76-232F-0856-DA0B-07A2F68103C2}"/>
              </a:ext>
            </a:extLst>
          </p:cNvPr>
          <p:cNvGraphicFramePr/>
          <p:nvPr>
            <p:extLst>
              <p:ext uri="{D42A27DB-BD31-4B8C-83A1-F6EECF244321}">
                <p14:modId xmlns:p14="http://schemas.microsoft.com/office/powerpoint/2010/main" val="2056377915"/>
              </p:ext>
            </p:extLst>
          </p:nvPr>
        </p:nvGraphicFramePr>
        <p:xfrm>
          <a:off x="700584" y="1700808"/>
          <a:ext cx="7776864"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5235417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hape 41"/>
          <p:cNvSpPr>
            <a:spLocks noGrp="1"/>
          </p:cNvSpPr>
          <p:nvPr>
            <p:ph type="title"/>
          </p:nvPr>
        </p:nvSpPr>
        <p:spPr>
          <a:xfrm>
            <a:off x="1204640" y="836712"/>
            <a:ext cx="6327957" cy="648072"/>
          </a:xfrm>
          <a:prstGeom prst="rect">
            <a:avLst/>
          </a:prstGeom>
        </p:spPr>
        <p:txBody>
          <a:bodyPr lIns="0" tIns="0" rIns="0" bIns="0">
            <a:noAutofit/>
          </a:bodyPr>
          <a:lstStyle>
            <a:lvl1pPr>
              <a:defRPr>
                <a:latin typeface="Calibri"/>
                <a:ea typeface="Calibri"/>
                <a:cs typeface="Calibri"/>
                <a:sym typeface="Calibri"/>
              </a:defRPr>
            </a:lvl1pPr>
          </a:lstStyle>
          <a:p>
            <a:pPr algn="ctr">
              <a:defRPr/>
            </a:pPr>
            <a:r>
              <a:rPr lang="en-US" b="0" dirty="0">
                <a:latin typeface="Centaur" panose="02030504050205020304" pitchFamily="18" charset="0"/>
                <a:ea typeface="+mn-ea"/>
                <a:cs typeface="+mn-cs"/>
                <a:sym typeface="Helvetica Neue"/>
              </a:rPr>
              <a:t>Obligations</a:t>
            </a:r>
            <a:r>
              <a:rPr lang="en-US" dirty="0">
                <a:latin typeface="Centaur" panose="02030504050205020304" pitchFamily="18" charset="0"/>
                <a:ea typeface="+mn-ea"/>
                <a:cs typeface="+mn-cs"/>
                <a:sym typeface="Helvetica Neue"/>
              </a:rPr>
              <a:t> </a:t>
            </a:r>
            <a:r>
              <a:rPr lang="en-US" b="0" dirty="0">
                <a:latin typeface="Centaur" panose="02030504050205020304" pitchFamily="18" charset="0"/>
                <a:ea typeface="+mn-ea"/>
                <a:cs typeface="+mn-cs"/>
                <a:sym typeface="Helvetica Neue"/>
              </a:rPr>
              <a:t>and Agreements</a:t>
            </a:r>
          </a:p>
        </p:txBody>
      </p:sp>
      <p:graphicFrame>
        <p:nvGraphicFramePr>
          <p:cNvPr id="44" name="Shape 42">
            <a:extLst>
              <a:ext uri="{FF2B5EF4-FFF2-40B4-BE49-F238E27FC236}">
                <a16:creationId xmlns:a16="http://schemas.microsoft.com/office/drawing/2014/main" id="{DE426F43-B73F-46F0-3F21-979E0270D6EE}"/>
              </a:ext>
            </a:extLst>
          </p:cNvPr>
          <p:cNvGraphicFramePr/>
          <p:nvPr>
            <p:extLst>
              <p:ext uri="{D42A27DB-BD31-4B8C-83A1-F6EECF244321}">
                <p14:modId xmlns:p14="http://schemas.microsoft.com/office/powerpoint/2010/main" val="1734379105"/>
              </p:ext>
            </p:extLst>
          </p:nvPr>
        </p:nvGraphicFramePr>
        <p:xfrm>
          <a:off x="484560" y="1628800"/>
          <a:ext cx="7695197" cy="49409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hape 48"/>
          <p:cNvSpPr/>
          <p:nvPr/>
        </p:nvSpPr>
        <p:spPr>
          <a:xfrm>
            <a:off x="4818729" y="2492896"/>
            <a:ext cx="3466486" cy="1926117"/>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marL="342900" lvl="0" indent="-342900">
              <a:lnSpc>
                <a:spcPct val="90000"/>
              </a:lnSpc>
              <a:spcBef>
                <a:spcPts val="1800"/>
              </a:spcBef>
              <a:buClr>
                <a:srgbClr val="000000"/>
              </a:buClr>
              <a:buSzPct val="100000"/>
              <a:buFont typeface="Wingdings 2"/>
              <a:buChar char="•"/>
            </a:pPr>
            <a:endParaRPr dirty="0">
              <a:solidFill>
                <a:srgbClr val="333333"/>
              </a:solidFill>
              <a:latin typeface="Arial"/>
              <a:ea typeface="Arial"/>
              <a:cs typeface="Arial"/>
              <a:sym typeface="Arial"/>
            </a:endParaRPr>
          </a:p>
        </p:txBody>
      </p:sp>
      <p:sp>
        <p:nvSpPr>
          <p:cNvPr id="4" name="Rectangle 3"/>
          <p:cNvSpPr/>
          <p:nvPr/>
        </p:nvSpPr>
        <p:spPr>
          <a:xfrm>
            <a:off x="772592" y="332656"/>
            <a:ext cx="7344815" cy="76944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4400" dirty="0">
                <a:latin typeface="Centaur" panose="02030504050205020304" pitchFamily="18" charset="0"/>
              </a:rPr>
              <a:t>Being a volunteer and a PHA</a:t>
            </a:r>
            <a:endParaRPr kumimoji="0" lang="en-CA" sz="4400" b="0" i="0" u="none" strike="noStrike" kern="0" cap="none" spc="0" normalizeH="0" baseline="0" noProof="0" dirty="0">
              <a:ln>
                <a:noFill/>
              </a:ln>
              <a:solidFill>
                <a:schemeClr val="tx1"/>
              </a:solidFill>
              <a:effectLst/>
              <a:uLnTx/>
              <a:uFillTx/>
              <a:latin typeface="Centaur" panose="02030504050205020304" pitchFamily="18" charset="0"/>
            </a:endParaRPr>
          </a:p>
        </p:txBody>
      </p:sp>
      <p:sp>
        <p:nvSpPr>
          <p:cNvPr id="2" name="Rectangle 1"/>
          <p:cNvSpPr/>
          <p:nvPr/>
        </p:nvSpPr>
        <p:spPr>
          <a:xfrm>
            <a:off x="1636688" y="1268760"/>
            <a:ext cx="6336704" cy="3970318"/>
          </a:xfrm>
          <a:prstGeom prst="rect">
            <a:avLst/>
          </a:prstGeom>
        </p:spPr>
        <p:txBody>
          <a:bodyPr wrap="square">
            <a:spAutoFit/>
          </a:bodyPr>
          <a:lstStyle/>
          <a:p>
            <a:pPr marL="342900" indent="-342900">
              <a:buFont typeface="Arial" panose="020B0604020202020204" pitchFamily="34" charset="0"/>
              <a:buChar char="•"/>
            </a:pPr>
            <a:r>
              <a:rPr lang="en-US" dirty="0">
                <a:latin typeface="Centaur" panose="02030504050205020304" pitchFamily="18" charset="0"/>
              </a:rPr>
              <a:t>Whether someone knows you are a PHA or not is your decision</a:t>
            </a:r>
          </a:p>
          <a:p>
            <a:pPr marL="342900" indent="-342900">
              <a:buFont typeface="Arial" panose="020B0604020202020204" pitchFamily="34" charset="0"/>
              <a:buChar char="•"/>
            </a:pPr>
            <a:r>
              <a:rPr lang="en-US" dirty="0">
                <a:latin typeface="Centaur" panose="02030504050205020304" pitchFamily="18" charset="0"/>
              </a:rPr>
              <a:t>What you share about your story is yours to tell and once told it is out of your control</a:t>
            </a:r>
          </a:p>
          <a:p>
            <a:pPr marL="342900" indent="-342900">
              <a:buFont typeface="Arial" panose="020B0604020202020204" pitchFamily="34" charset="0"/>
              <a:buChar char="•"/>
            </a:pPr>
            <a:r>
              <a:rPr lang="en-US" dirty="0">
                <a:latin typeface="Centaur" panose="02030504050205020304" pitchFamily="18" charset="0"/>
              </a:rPr>
              <a:t>Your experience is unique, others have their own story, and it is theirs to tell</a:t>
            </a:r>
          </a:p>
          <a:p>
            <a:pPr marL="342900" indent="-342900">
              <a:buFont typeface="Arial" panose="020B0604020202020204" pitchFamily="34" charset="0"/>
              <a:buChar char="•"/>
            </a:pPr>
            <a:r>
              <a:rPr lang="en-US" dirty="0">
                <a:latin typeface="Centaur" panose="02030504050205020304" pitchFamily="18" charset="0"/>
              </a:rPr>
              <a:t>Look at this work not only as a PHA; HIV alone does not define you</a:t>
            </a:r>
          </a:p>
          <a:p>
            <a:pPr marL="342900" indent="-342900">
              <a:buFont typeface="Arial" panose="020B0604020202020204" pitchFamily="34" charset="0"/>
              <a:buChar char="•"/>
            </a:pPr>
            <a:r>
              <a:rPr lang="en-US" dirty="0">
                <a:latin typeface="Centaur" panose="02030504050205020304" pitchFamily="18" charset="0"/>
              </a:rPr>
              <a:t>You will come across issues and personal stories that will touch yours – be aware of your humanness</a:t>
            </a:r>
          </a:p>
          <a:p>
            <a:pPr marL="342900" indent="-342900">
              <a:buFont typeface="Arial" panose="020B0604020202020204" pitchFamily="34" charset="0"/>
              <a:buChar char="•"/>
            </a:pPr>
            <a:r>
              <a:rPr lang="en-US" dirty="0">
                <a:latin typeface="Centaur" panose="02030504050205020304" pitchFamily="18" charset="0"/>
              </a:rPr>
              <a:t>You may get emotionally triggered by an experience that closely resembles yours</a:t>
            </a:r>
          </a:p>
          <a:p>
            <a:pPr marL="342900" indent="-342900">
              <a:buFont typeface="Arial" panose="020B0604020202020204" pitchFamily="34" charset="0"/>
              <a:buChar char="•"/>
            </a:pPr>
            <a:r>
              <a:rPr lang="en-US" dirty="0">
                <a:latin typeface="Centaur" panose="02030504050205020304" pitchFamily="18" charset="0"/>
              </a:rPr>
              <a:t>We are part of a community, with the ability to support one another; there are services and supports for you to call upon</a:t>
            </a:r>
          </a:p>
          <a:p>
            <a:endParaRPr lang="en-US"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51"/>
          <p:cNvSpPr>
            <a:spLocks noGrp="1"/>
          </p:cNvSpPr>
          <p:nvPr>
            <p:ph type="title"/>
          </p:nvPr>
        </p:nvSpPr>
        <p:spPr>
          <a:xfrm>
            <a:off x="556568" y="1"/>
            <a:ext cx="7074017" cy="1628800"/>
          </a:xfrm>
        </p:spPr>
        <p:txBody>
          <a:bodyPr lIns="0" tIns="0" rIns="0" bIns="0" anchor="b">
            <a:normAutofit/>
          </a:bodyPr>
          <a:lstStyle>
            <a:lvl1pPr>
              <a:defRPr>
                <a:latin typeface="Calibri"/>
                <a:ea typeface="Calibri"/>
                <a:cs typeface="Calibri"/>
                <a:sym typeface="Calibri"/>
              </a:defRPr>
            </a:lvl1pPr>
          </a:lstStyle>
          <a:p>
            <a:pPr lvl="0">
              <a:defRPr sz="1800" b="0"/>
            </a:pPr>
            <a:r>
              <a:rPr lang="en-US" sz="2400" dirty="0">
                <a:latin typeface="Centaur" panose="02030504050205020304" pitchFamily="18" charset="0"/>
              </a:rPr>
              <a:t>When</a:t>
            </a:r>
            <a:r>
              <a:rPr lang="en-US" sz="2400" i="1" dirty="0">
                <a:latin typeface="Centaur" panose="02030504050205020304" pitchFamily="18" charset="0"/>
              </a:rPr>
              <a:t> </a:t>
            </a:r>
            <a:r>
              <a:rPr lang="en-US" sz="2400" dirty="0">
                <a:latin typeface="Centaur" panose="02030504050205020304" pitchFamily="18" charset="0"/>
              </a:rPr>
              <a:t>HIV</a:t>
            </a:r>
            <a:r>
              <a:rPr lang="en-US" sz="2400" i="1" dirty="0">
                <a:latin typeface="Centaur" panose="02030504050205020304" pitchFamily="18" charset="0"/>
              </a:rPr>
              <a:t> </a:t>
            </a:r>
            <a:r>
              <a:rPr lang="en-US" sz="2400" dirty="0">
                <a:latin typeface="Centaur" panose="02030504050205020304" pitchFamily="18" charset="0"/>
              </a:rPr>
              <a:t>is part of Your Volunteer Role</a:t>
            </a:r>
          </a:p>
        </p:txBody>
      </p:sp>
      <p:sp>
        <p:nvSpPr>
          <p:cNvPr id="52" name="Shape 52"/>
          <p:cNvSpPr>
            <a:spLocks noGrp="1"/>
          </p:cNvSpPr>
          <p:nvPr>
            <p:ph type="body" idx="1"/>
          </p:nvPr>
        </p:nvSpPr>
        <p:spPr>
          <a:xfrm>
            <a:off x="988617" y="2095501"/>
            <a:ext cx="6768752" cy="3349723"/>
          </a:xfrm>
        </p:spPr>
        <p:txBody>
          <a:bodyPr>
            <a:noAutofit/>
          </a:bodyPr>
          <a:lstStyle/>
          <a:p>
            <a:pPr marL="0" indent="0">
              <a:lnSpc>
                <a:spcPct val="90000"/>
              </a:lnSpc>
              <a:spcAft>
                <a:spcPts val="600"/>
              </a:spcAft>
              <a:buNone/>
            </a:pPr>
            <a:r>
              <a:rPr lang="en-US" sz="2400" dirty="0">
                <a:latin typeface="Centaur" panose="02030504050205020304" pitchFamily="18" charset="0"/>
              </a:rPr>
              <a:t>Sometimes the role requires the PHA to be public or “out”. This may include different levels of openness such as:</a:t>
            </a:r>
          </a:p>
          <a:p>
            <a:pPr lvl="1" indent="-457200">
              <a:lnSpc>
                <a:spcPct val="90000"/>
              </a:lnSpc>
              <a:spcBef>
                <a:spcPts val="0"/>
              </a:spcBef>
              <a:spcAft>
                <a:spcPts val="600"/>
              </a:spcAft>
              <a:buFont typeface="Arial" panose="020B0604020202020204" pitchFamily="34" charset="0"/>
              <a:buChar char="•"/>
            </a:pPr>
            <a:r>
              <a:rPr lang="en-US" sz="2400" dirty="0">
                <a:latin typeface="Centaur" panose="02030504050205020304" pitchFamily="18" charset="0"/>
              </a:rPr>
              <a:t>Leading peer support groups</a:t>
            </a:r>
          </a:p>
          <a:p>
            <a:pPr lvl="1" indent="-457200">
              <a:lnSpc>
                <a:spcPct val="90000"/>
              </a:lnSpc>
              <a:spcBef>
                <a:spcPts val="0"/>
              </a:spcBef>
              <a:spcAft>
                <a:spcPts val="600"/>
              </a:spcAft>
              <a:buFont typeface="Arial" panose="020B0604020202020204" pitchFamily="34" charset="0"/>
              <a:buChar char="•"/>
            </a:pPr>
            <a:r>
              <a:rPr lang="en-US" sz="2400" dirty="0">
                <a:latin typeface="Centaur" panose="02030504050205020304" pitchFamily="18" charset="0"/>
              </a:rPr>
              <a:t>Helping in research</a:t>
            </a:r>
          </a:p>
          <a:p>
            <a:pPr lvl="1" indent="-457200">
              <a:lnSpc>
                <a:spcPct val="90000"/>
              </a:lnSpc>
              <a:spcBef>
                <a:spcPts val="0"/>
              </a:spcBef>
              <a:spcAft>
                <a:spcPts val="600"/>
              </a:spcAft>
              <a:buFont typeface="Arial" panose="020B0604020202020204" pitchFamily="34" charset="0"/>
              <a:buChar char="•"/>
            </a:pPr>
            <a:r>
              <a:rPr lang="en-US" sz="2400" dirty="0">
                <a:latin typeface="Centaur" panose="02030504050205020304" pitchFamily="18" charset="0"/>
              </a:rPr>
              <a:t>Health Champions</a:t>
            </a:r>
          </a:p>
          <a:p>
            <a:pPr lvl="1" indent="-457200">
              <a:lnSpc>
                <a:spcPct val="90000"/>
              </a:lnSpc>
              <a:spcBef>
                <a:spcPts val="0"/>
              </a:spcBef>
              <a:spcAft>
                <a:spcPts val="600"/>
              </a:spcAft>
              <a:buFont typeface="Arial" panose="020B0604020202020204" pitchFamily="34" charset="0"/>
              <a:buChar char="•"/>
            </a:pPr>
            <a:r>
              <a:rPr lang="en-US" sz="2400" dirty="0">
                <a:latin typeface="Centaur" panose="02030504050205020304" pitchFamily="18" charset="0"/>
              </a:rPr>
              <a:t>Men’s Health Peer Navigator / Power Program</a:t>
            </a:r>
          </a:p>
          <a:p>
            <a:pPr lvl="1" indent="-457200">
              <a:lnSpc>
                <a:spcPct val="90000"/>
              </a:lnSpc>
              <a:spcBef>
                <a:spcPts val="0"/>
              </a:spcBef>
              <a:spcAft>
                <a:spcPts val="600"/>
              </a:spcAft>
              <a:buFont typeface="Arial" panose="020B0604020202020204" pitchFamily="34" charset="0"/>
              <a:buChar char="•"/>
            </a:pPr>
            <a:r>
              <a:rPr lang="en-US" sz="2400" dirty="0">
                <a:latin typeface="Centaur" panose="02030504050205020304" pitchFamily="18" charset="0"/>
              </a:rPr>
              <a:t>Media</a:t>
            </a:r>
          </a:p>
          <a:p>
            <a:pPr lvl="1" indent="-457200">
              <a:lnSpc>
                <a:spcPct val="90000"/>
              </a:lnSpc>
              <a:spcBef>
                <a:spcPts val="0"/>
              </a:spcBef>
              <a:spcAft>
                <a:spcPts val="600"/>
              </a:spcAft>
              <a:buFont typeface="Arial" panose="020B0604020202020204" pitchFamily="34" charset="0"/>
              <a:buChar char="•"/>
            </a:pPr>
            <a:r>
              <a:rPr lang="en-US" sz="2400" dirty="0">
                <a:latin typeface="Centaur" panose="02030504050205020304" pitchFamily="18" charset="0"/>
              </a:rPr>
              <a:t>Important to consider and set personal boundaries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52">
                                            <p:bg/>
                                          </p:spTgt>
                                        </p:tgtEl>
                                        <p:attrNameLst>
                                          <p:attrName>style.visibility</p:attrName>
                                        </p:attrNameLst>
                                      </p:cBhvr>
                                      <p:to>
                                        <p:strVal val="visible"/>
                                      </p:to>
                                    </p:set>
                                    <p:anim calcmode="lin" valueType="num">
                                      <p:cBhvr>
                                        <p:cTn id="7" dur="1000" fill="hold"/>
                                        <p:tgtEl>
                                          <p:spTgt spid="52">
                                            <p:bg/>
                                          </p:spTgt>
                                        </p:tgtEl>
                                        <p:attrNameLst>
                                          <p:attrName>ppt_x</p:attrName>
                                        </p:attrNameLst>
                                      </p:cBhvr>
                                      <p:tavLst>
                                        <p:tav tm="0">
                                          <p:val>
                                            <p:strVal val="#ppt_x"/>
                                          </p:val>
                                        </p:tav>
                                        <p:tav tm="100000">
                                          <p:val>
                                            <p:strVal val="#ppt_x"/>
                                          </p:val>
                                        </p:tav>
                                      </p:tavLst>
                                    </p:anim>
                                    <p:anim calcmode="lin" valueType="num">
                                      <p:cBhvr>
                                        <p:cTn id="8" dur="1000" fill="hold"/>
                                        <p:tgtEl>
                                          <p:spTgt spid="5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52">
                                            <p:txEl>
                                              <p:pRg st="0" end="0"/>
                                            </p:txEl>
                                          </p:spTgt>
                                        </p:tgtEl>
                                        <p:attrNameLst>
                                          <p:attrName>style.visibility</p:attrName>
                                        </p:attrNameLst>
                                      </p:cBhvr>
                                      <p:to>
                                        <p:strVal val="visible"/>
                                      </p:to>
                                    </p:set>
                                    <p:anim calcmode="lin" valueType="num">
                                      <p:cBhvr>
                                        <p:cTn id="11"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52">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1" nodeType="afterEffect">
                                  <p:stCondLst>
                                    <p:cond delay="0"/>
                                  </p:stCondLst>
                                  <p:iterate>
                                    <p:tmAbs val="0"/>
                                  </p:iterate>
                                  <p:childTnLst>
                                    <p:set>
                                      <p:cBhvr>
                                        <p:cTn id="15" fill="hold"/>
                                        <p:tgtEl>
                                          <p:spTgt spid="52">
                                            <p:txEl>
                                              <p:pRg st="1" end="1"/>
                                            </p:txEl>
                                          </p:spTgt>
                                        </p:tgtEl>
                                        <p:attrNameLst>
                                          <p:attrName>style.visibility</p:attrName>
                                        </p:attrNameLst>
                                      </p:cBhvr>
                                      <p:to>
                                        <p:strVal val="visible"/>
                                      </p:to>
                                    </p:set>
                                    <p:anim calcmode="lin" valueType="num">
                                      <p:cBhvr>
                                        <p:cTn id="16" dur="1000" fill="hold"/>
                                        <p:tgtEl>
                                          <p:spTgt spid="52">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52">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2000"/>
                            </p:stCondLst>
                            <p:childTnLst>
                              <p:par>
                                <p:cTn id="19" presetID="2" presetClass="entr" presetSubtype="4" fill="hold" grpId="1" nodeType="afterEffect">
                                  <p:stCondLst>
                                    <p:cond delay="0"/>
                                  </p:stCondLst>
                                  <p:iterate>
                                    <p:tmAbs val="0"/>
                                  </p:iterate>
                                  <p:childTnLst>
                                    <p:set>
                                      <p:cBhvr>
                                        <p:cTn id="20" fill="hold"/>
                                        <p:tgtEl>
                                          <p:spTgt spid="52">
                                            <p:txEl>
                                              <p:pRg st="2" end="2"/>
                                            </p:txEl>
                                          </p:spTgt>
                                        </p:tgtEl>
                                        <p:attrNameLst>
                                          <p:attrName>style.visibility</p:attrName>
                                        </p:attrNameLst>
                                      </p:cBhvr>
                                      <p:to>
                                        <p:strVal val="visible"/>
                                      </p:to>
                                    </p:set>
                                    <p:anim calcmode="lin" valueType="num">
                                      <p:cBhvr>
                                        <p:cTn id="21" dur="10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52">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3000"/>
                            </p:stCondLst>
                            <p:childTnLst>
                              <p:par>
                                <p:cTn id="24" presetID="2" presetClass="entr" presetSubtype="4" fill="hold" grpId="1" nodeType="afterEffect">
                                  <p:stCondLst>
                                    <p:cond delay="0"/>
                                  </p:stCondLst>
                                  <p:iterate>
                                    <p:tmAbs val="0"/>
                                  </p:iterate>
                                  <p:childTnLst>
                                    <p:set>
                                      <p:cBhvr>
                                        <p:cTn id="25" fill="hold"/>
                                        <p:tgtEl>
                                          <p:spTgt spid="52">
                                            <p:txEl>
                                              <p:pRg st="3" end="3"/>
                                            </p:txEl>
                                          </p:spTgt>
                                        </p:tgtEl>
                                        <p:attrNameLst>
                                          <p:attrName>style.visibility</p:attrName>
                                        </p:attrNameLst>
                                      </p:cBhvr>
                                      <p:to>
                                        <p:strVal val="visible"/>
                                      </p:to>
                                    </p:set>
                                    <p:anim calcmode="lin" valueType="num">
                                      <p:cBhvr>
                                        <p:cTn id="26" dur="10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52">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4000"/>
                            </p:stCondLst>
                            <p:childTnLst>
                              <p:par>
                                <p:cTn id="29" presetID="2" presetClass="entr" presetSubtype="4" fill="hold" grpId="1" nodeType="afterEffect">
                                  <p:stCondLst>
                                    <p:cond delay="0"/>
                                  </p:stCondLst>
                                  <p:iterate>
                                    <p:tmAbs val="0"/>
                                  </p:iterate>
                                  <p:childTnLst>
                                    <p:set>
                                      <p:cBhvr>
                                        <p:cTn id="30" fill="hold"/>
                                        <p:tgtEl>
                                          <p:spTgt spid="52">
                                            <p:txEl>
                                              <p:pRg st="4" end="4"/>
                                            </p:txEl>
                                          </p:spTgt>
                                        </p:tgtEl>
                                        <p:attrNameLst>
                                          <p:attrName>style.visibility</p:attrName>
                                        </p:attrNameLst>
                                      </p:cBhvr>
                                      <p:to>
                                        <p:strVal val="visible"/>
                                      </p:to>
                                    </p:set>
                                    <p:anim calcmode="lin" valueType="num">
                                      <p:cBhvr>
                                        <p:cTn id="31" dur="1000" fill="hold"/>
                                        <p:tgtEl>
                                          <p:spTgt spid="52">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52">
                                            <p:txEl>
                                              <p:pRg st="4" end="4"/>
                                            </p:txEl>
                                          </p:spTgt>
                                        </p:tgtEl>
                                        <p:attrNameLst>
                                          <p:attrName>ppt_y</p:attrName>
                                        </p:attrNameLst>
                                      </p:cBhvr>
                                      <p:tavLst>
                                        <p:tav tm="0">
                                          <p:val>
                                            <p:strVal val="1+#ppt_h/2"/>
                                          </p:val>
                                        </p:tav>
                                        <p:tav tm="100000">
                                          <p:val>
                                            <p:strVal val="#ppt_y"/>
                                          </p:val>
                                        </p:tav>
                                      </p:tavLst>
                                    </p:anim>
                                  </p:childTnLst>
                                </p:cTn>
                              </p:par>
                            </p:childTnLst>
                          </p:cTn>
                        </p:par>
                        <p:par>
                          <p:cTn id="33" fill="hold">
                            <p:stCondLst>
                              <p:cond delay="5000"/>
                            </p:stCondLst>
                            <p:childTnLst>
                              <p:par>
                                <p:cTn id="34" presetID="2" presetClass="entr" presetSubtype="4" fill="hold" grpId="1" nodeType="afterEffect">
                                  <p:stCondLst>
                                    <p:cond delay="0"/>
                                  </p:stCondLst>
                                  <p:iterate>
                                    <p:tmAbs val="0"/>
                                  </p:iterate>
                                  <p:childTnLst>
                                    <p:set>
                                      <p:cBhvr>
                                        <p:cTn id="35" fill="hold"/>
                                        <p:tgtEl>
                                          <p:spTgt spid="52">
                                            <p:txEl>
                                              <p:pRg st="5" end="5"/>
                                            </p:txEl>
                                          </p:spTgt>
                                        </p:tgtEl>
                                        <p:attrNameLst>
                                          <p:attrName>style.visibility</p:attrName>
                                        </p:attrNameLst>
                                      </p:cBhvr>
                                      <p:to>
                                        <p:strVal val="visible"/>
                                      </p:to>
                                    </p:set>
                                    <p:anim calcmode="lin" valueType="num">
                                      <p:cBhvr>
                                        <p:cTn id="36" dur="10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52">
                                            <p:txEl>
                                              <p:pRg st="5" end="5"/>
                                            </p:txEl>
                                          </p:spTgt>
                                        </p:tgtEl>
                                        <p:attrNameLst>
                                          <p:attrName>ppt_y</p:attrName>
                                        </p:attrNameLst>
                                      </p:cBhvr>
                                      <p:tavLst>
                                        <p:tav tm="0">
                                          <p:val>
                                            <p:strVal val="1+#ppt_h/2"/>
                                          </p:val>
                                        </p:tav>
                                        <p:tav tm="100000">
                                          <p:val>
                                            <p:strVal val="#ppt_y"/>
                                          </p:val>
                                        </p:tav>
                                      </p:tavLst>
                                    </p:anim>
                                  </p:childTnLst>
                                </p:cTn>
                              </p:par>
                            </p:childTnLst>
                          </p:cTn>
                        </p:par>
                        <p:par>
                          <p:cTn id="38" fill="hold">
                            <p:stCondLst>
                              <p:cond delay="6000"/>
                            </p:stCondLst>
                            <p:childTnLst>
                              <p:par>
                                <p:cTn id="39" presetID="2" presetClass="entr" presetSubtype="4" fill="hold" grpId="1" nodeType="afterEffect">
                                  <p:stCondLst>
                                    <p:cond delay="0"/>
                                  </p:stCondLst>
                                  <p:iterate>
                                    <p:tmAbs val="0"/>
                                  </p:iterate>
                                  <p:childTnLst>
                                    <p:set>
                                      <p:cBhvr>
                                        <p:cTn id="40" fill="hold"/>
                                        <p:tgtEl>
                                          <p:spTgt spid="52">
                                            <p:txEl>
                                              <p:pRg st="6" end="6"/>
                                            </p:txEl>
                                          </p:spTgt>
                                        </p:tgtEl>
                                        <p:attrNameLst>
                                          <p:attrName>style.visibility</p:attrName>
                                        </p:attrNameLst>
                                      </p:cBhvr>
                                      <p:to>
                                        <p:strVal val="visible"/>
                                      </p:to>
                                    </p:set>
                                    <p:anim calcmode="lin" valueType="num">
                                      <p:cBhvr>
                                        <p:cTn id="41" dur="1000" fill="hold"/>
                                        <p:tgtEl>
                                          <p:spTgt spid="52">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5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1" build="p" bldLvl="5" animBg="1" advAuto="0"/>
    </p:bld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990000"/>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990000"/>
          </a:solidFill>
          <a:prstDash val="solid"/>
          <a:bevel/>
        </a:ln>
        <a:effectLst/>
      </a:spPr>
      <a:bodyPr rot="0" spcFirstLastPara="1" vertOverflow="overflow" horzOverflow="overflow" vert="horz" wrap="square" lIns="44450" tIns="44450" rIns="44450" bIns="44450"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990000"/>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4450" tIns="44450" rIns="44450" bIns="44450"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365C0"/>
      </a:accent1>
      <a:accent2>
        <a:srgbClr val="00882B"/>
      </a:accent2>
      <a:accent3>
        <a:srgbClr val="8F8F8F"/>
      </a:accent3>
      <a:accent4>
        <a:srgbClr val="707070"/>
      </a:accent4>
      <a:accent5>
        <a:srgbClr val="AAB7DA"/>
      </a:accent5>
      <a:accent6>
        <a:srgbClr val="007B27"/>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365C0"/>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365C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Default">
  <a:themeElements>
    <a:clrScheme name="Default">
      <a:dk1>
        <a:srgbClr val="000000"/>
      </a:dk1>
      <a:lt1>
        <a:srgbClr val="FFFFFF"/>
      </a:lt1>
      <a:dk2>
        <a:srgbClr val="A7A7A7"/>
      </a:dk2>
      <a:lt2>
        <a:srgbClr val="535353"/>
      </a:lt2>
      <a:accent1>
        <a:srgbClr val="990000"/>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990000"/>
          </a:solidFill>
          <a:prstDash val="solid"/>
          <a:bevel/>
        </a:ln>
        <a:effectLst/>
      </a:spPr>
      <a:bodyPr rot="0" spcFirstLastPara="1" vertOverflow="overflow" horzOverflow="overflow" vert="horz" wrap="square" lIns="44450" tIns="44450" rIns="44450" bIns="44450"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990000"/>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4450" tIns="44450" rIns="44450" bIns="44450"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webextension1.xml.rels><?xml version="1.0" encoding="UTF-8" standalone="yes"?>
<Relationships xmlns="http://schemas.openxmlformats.org/package/2006/relationships"><Relationship Id="rId1" Type="http://schemas.openxmlformats.org/officeDocument/2006/relationships/image" Target="../media/image11.png"/></Relationships>
</file>

<file path=ppt/webextensions/_rels/webextension2.xml.rels><?xml version="1.0" encoding="UTF-8" standalone="yes"?>
<Relationships xmlns="http://schemas.openxmlformats.org/package/2006/relationships"><Relationship Id="rId1" Type="http://schemas.openxmlformats.org/officeDocument/2006/relationships/image" Target="../media/image12.png"/></Relationships>
</file>

<file path=ppt/webextensions/webextension1.xml><?xml version="1.0" encoding="utf-8"?>
<we:webextension xmlns:we="http://schemas.microsoft.com/office/webextensions/webextension/2010/11" id="{580ABED7-9A95-4FA9-9324-2139D46E83DB}">
  <we:reference id="wa104381526" version="1.0.0.2" store="en-US" storeType="OMEX"/>
  <we:alternateReferences>
    <we:reference id="WA104381526" version="1.0.0.2" store="WA104381526" storeType="OMEX"/>
  </we:alternateReferences>
  <we:properties>
    <we:property name="FormID" value="&quot;w4lMlMXmUUKD0YxoBDVlbjYuoxexRh9KoVmbSlugfVxUNUxISzQyTU1INDkzUThGQUU1NjZQRVpZVi4u&quot;"/>
  </we:properties>
  <we:bindings/>
  <we:snapshot xmlns:r="http://schemas.openxmlformats.org/officeDocument/2006/relationships" r:embed="rId1"/>
</we:webextension>
</file>

<file path=ppt/webextensions/webextension2.xml><?xml version="1.0" encoding="utf-8"?>
<we:webextension xmlns:we="http://schemas.microsoft.com/office/webextensions/webextension/2010/11" id="{778E7BD8-B1AA-4F85-8E8D-121673F333AD}">
  <we:reference id="wa104381526" version="1.0.0.2" store="en-US" storeType="OMEX"/>
  <we:alternateReferences>
    <we:reference id="WA104381526" version="1.0.0.2" store="WA104381526" storeType="OMEX"/>
  </we:alternateReferences>
  <we:properties>
    <we:property name="FormID" value="&quot;w4lMlMXmUUKD0YxoBDVlbjYuoxexRh9KoVmbSlugfVxUNUxISzQyTU1INDkzUThGQUU1NjZQRVpZVi4u&quot;"/>
  </we:properties>
  <we:bindings/>
  <we:snapshot xmlns:r="http://schemas.openxmlformats.org/officeDocument/2006/relationships" r:embed="rId1"/>
</we:webextension>
</file>

<file path=docProps/app.xml><?xml version="1.0" encoding="utf-8"?>
<Properties xmlns="http://schemas.openxmlformats.org/officeDocument/2006/extended-properties" xmlns:vt="http://schemas.openxmlformats.org/officeDocument/2006/docPropsVTypes">
  <TotalTime>2250</TotalTime>
  <Words>5146</Words>
  <Application>Microsoft Office PowerPoint</Application>
  <PresentationFormat>Custom</PresentationFormat>
  <Paragraphs>304</Paragraphs>
  <Slides>17</Slides>
  <Notes>17</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17</vt:i4>
      </vt:variant>
    </vt:vector>
  </HeadingPairs>
  <TitlesOfParts>
    <vt:vector size="30" baseType="lpstr">
      <vt:lpstr>Arial</vt:lpstr>
      <vt:lpstr>Calibri</vt:lpstr>
      <vt:lpstr>Centaur</vt:lpstr>
      <vt:lpstr>Century Gothic</vt:lpstr>
      <vt:lpstr>Helvetica Neue</vt:lpstr>
      <vt:lpstr>Lora</vt:lpstr>
      <vt:lpstr>Noto Sans Symbols</vt:lpstr>
      <vt:lpstr>Times New Roman</vt:lpstr>
      <vt:lpstr>Trebuchet MS</vt:lpstr>
      <vt:lpstr>Wingdings</vt:lpstr>
      <vt:lpstr>Wingdings 2</vt:lpstr>
      <vt:lpstr>Default</vt:lpstr>
      <vt:lpstr>Default</vt:lpstr>
      <vt:lpstr>You and the agency: Steering the course, Volunteering as a PHA or affected by HIV  Fall 2022</vt:lpstr>
      <vt:lpstr>Acknowledgement of Traditional Lands</vt:lpstr>
      <vt:lpstr>Acknowledgements</vt:lpstr>
      <vt:lpstr>Learning Objectives</vt:lpstr>
      <vt:lpstr>Grounding, Breathing, &amp; Mindfulness</vt:lpstr>
      <vt:lpstr>Steering through…..</vt:lpstr>
      <vt:lpstr>Obligations and Agreements</vt:lpstr>
      <vt:lpstr>PowerPoint Presentation</vt:lpstr>
      <vt:lpstr>When HIV is part of Your Volunteer Role</vt:lpstr>
      <vt:lpstr>Being an Ally as a Volunteer</vt:lpstr>
      <vt:lpstr>Self Care as a Volunteer</vt:lpstr>
      <vt:lpstr>Confidentiality and Community</vt:lpstr>
      <vt:lpstr>Boundaries</vt:lpstr>
      <vt:lpstr>Wearing hats of volunteer and service receiver</vt:lpstr>
      <vt:lpstr>Ownership</vt:lpstr>
      <vt:lpstr>Maintaining Balance</vt:lpstr>
      <vt:lpstr>You &amp; the Agency Evaluation Link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Volunteer HIV Core Training  Anti-Racism Anti-Oppression Training Module</dc:title>
  <dc:creator>Joan Anderson</dc:creator>
  <cp:lastModifiedBy>Brian Dopson</cp:lastModifiedBy>
  <cp:revision>104</cp:revision>
  <cp:lastPrinted>2020-04-27T01:39:35Z</cp:lastPrinted>
  <dcterms:modified xsi:type="dcterms:W3CDTF">2022-12-10T23:13:58Z</dcterms:modified>
</cp:coreProperties>
</file>